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4" r:id="rId4"/>
  </p:sldMasterIdLst>
  <p:notesMasterIdLst>
    <p:notesMasterId r:id="rId30"/>
  </p:notesMasterIdLst>
  <p:handoutMasterIdLst>
    <p:handoutMasterId r:id="rId31"/>
  </p:handoutMasterIdLst>
  <p:sldIdLst>
    <p:sldId id="285" r:id="rId5"/>
    <p:sldId id="344" r:id="rId6"/>
    <p:sldId id="345" r:id="rId7"/>
    <p:sldId id="444" r:id="rId8"/>
    <p:sldId id="347" r:id="rId9"/>
    <p:sldId id="346" r:id="rId10"/>
    <p:sldId id="348" r:id="rId11"/>
    <p:sldId id="259" r:id="rId12"/>
    <p:sldId id="349" r:id="rId13"/>
    <p:sldId id="307" r:id="rId14"/>
    <p:sldId id="350" r:id="rId15"/>
    <p:sldId id="352" r:id="rId16"/>
    <p:sldId id="355" r:id="rId17"/>
    <p:sldId id="309" r:id="rId18"/>
    <p:sldId id="308" r:id="rId19"/>
    <p:sldId id="453" r:id="rId20"/>
    <p:sldId id="452" r:id="rId21"/>
    <p:sldId id="454" r:id="rId22"/>
    <p:sldId id="457" r:id="rId23"/>
    <p:sldId id="356" r:id="rId24"/>
    <p:sldId id="455" r:id="rId25"/>
    <p:sldId id="357" r:id="rId26"/>
    <p:sldId id="443" r:id="rId27"/>
    <p:sldId id="456" r:id="rId28"/>
    <p:sldId id="338" r:id="rId29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44">
          <p15:clr>
            <a:srgbClr val="A4A3A4"/>
          </p15:clr>
        </p15:guide>
        <p15:guide id="2" orient="horz" pos="2898">
          <p15:clr>
            <a:srgbClr val="A4A3A4"/>
          </p15:clr>
        </p15:guide>
        <p15:guide id="3" orient="horz" pos="2412">
          <p15:clr>
            <a:srgbClr val="A4A3A4"/>
          </p15:clr>
        </p15:guide>
        <p15:guide id="4" orient="horz" pos="3196">
          <p15:clr>
            <a:srgbClr val="A4A3A4"/>
          </p15:clr>
        </p15:guide>
        <p15:guide id="5" orient="horz" pos="1350">
          <p15:clr>
            <a:srgbClr val="A4A3A4"/>
          </p15:clr>
        </p15:guide>
        <p15:guide id="6" orient="horz" pos="1378">
          <p15:clr>
            <a:srgbClr val="A4A3A4"/>
          </p15:clr>
        </p15:guide>
        <p15:guide id="7" orient="horz" pos="2078">
          <p15:clr>
            <a:srgbClr val="A4A3A4"/>
          </p15:clr>
        </p15:guide>
        <p15:guide id="8" orient="horz" pos="125">
          <p15:clr>
            <a:srgbClr val="A4A3A4"/>
          </p15:clr>
        </p15:guide>
        <p15:guide id="9" orient="horz" pos="2106">
          <p15:clr>
            <a:srgbClr val="A4A3A4"/>
          </p15:clr>
        </p15:guide>
        <p15:guide id="10" orient="horz" pos="2859">
          <p15:clr>
            <a:srgbClr val="A4A3A4"/>
          </p15:clr>
        </p15:guide>
        <p15:guide id="11" pos="960">
          <p15:clr>
            <a:srgbClr val="A4A3A4"/>
          </p15:clr>
        </p15:guide>
        <p15:guide id="12" pos="1755">
          <p15:clr>
            <a:srgbClr val="A4A3A4"/>
          </p15:clr>
        </p15:guide>
        <p15:guide id="13" pos="2883">
          <p15:clr>
            <a:srgbClr val="A4A3A4"/>
          </p15:clr>
        </p15:guide>
        <p15:guide id="14" pos="2519">
          <p15:clr>
            <a:srgbClr val="A4A3A4"/>
          </p15:clr>
        </p15:guide>
        <p15:guide id="15" pos="4790">
          <p15:clr>
            <a:srgbClr val="A4A3A4"/>
          </p15:clr>
        </p15:guide>
        <p15:guide id="16" pos="2487">
          <p15:clr>
            <a:srgbClr val="A4A3A4"/>
          </p15:clr>
        </p15:guide>
        <p15:guide id="17" pos="1722">
          <p15:clr>
            <a:srgbClr val="A4A3A4"/>
          </p15:clr>
        </p15:guide>
        <p15:guide id="18" pos="987">
          <p15:clr>
            <a:srgbClr val="A4A3A4"/>
          </p15:clr>
        </p15:guide>
        <p15:guide id="19" pos="4818">
          <p15:clr>
            <a:srgbClr val="A4A3A4"/>
          </p15:clr>
        </p15:guide>
        <p15:guide id="20" pos="3257">
          <p15:clr>
            <a:srgbClr val="A4A3A4"/>
          </p15:clr>
        </p15:guide>
        <p15:guide id="21">
          <p15:clr>
            <a:srgbClr val="A4A3A4"/>
          </p15:clr>
        </p15:guide>
        <p15:guide id="22" pos="3285">
          <p15:clr>
            <a:srgbClr val="A4A3A4"/>
          </p15:clr>
        </p15:guide>
        <p15:guide id="23" pos="4022">
          <p15:clr>
            <a:srgbClr val="A4A3A4"/>
          </p15:clr>
        </p15:guide>
        <p15:guide id="24" pos="4053">
          <p15:clr>
            <a:srgbClr val="A4A3A4"/>
          </p15:clr>
        </p15:guide>
        <p15:guide id="25" pos="5544">
          <p15:clr>
            <a:srgbClr val="A4A3A4"/>
          </p15:clr>
        </p15:guide>
        <p15:guide id="26" pos="220">
          <p15:clr>
            <a:srgbClr val="A4A3A4"/>
          </p15:clr>
        </p15:guide>
        <p15:guide id="27" pos="3485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Catalano, Alec" initials="" lastIdx="23" clrIdx="0"/>
  <p:cmAuthor id="1" name="Alec Catalano" initials="" lastIdx="1" clrIdx="1"/>
  <p:cmAuthor id="2" name="Microsoft Office User" initials="MOU" lastIdx="2" clrIdx="2">
    <p:extLst>
      <p:ext uri="{19B8F6BF-5375-455C-9EA6-DF929625EA0E}">
        <p15:presenceInfo xmlns:p15="http://schemas.microsoft.com/office/powerpoint/2012/main" userId="Microsoft Office 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0E2836"/>
    <a:srgbClr val="009CE4"/>
    <a:srgbClr val="029BE4"/>
    <a:srgbClr val="4F81BD"/>
    <a:srgbClr val="414042"/>
    <a:srgbClr val="96A6B1"/>
    <a:srgbClr val="82C56A"/>
    <a:srgbClr val="0D2836"/>
    <a:srgbClr val="1483CC"/>
    <a:srgbClr val="058C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37" autoAdjust="0"/>
    <p:restoredTop sz="73397" autoAdjust="0"/>
  </p:normalViewPr>
  <p:slideViewPr>
    <p:cSldViewPr snapToGrid="0" showGuides="1">
      <p:cViewPr varScale="1">
        <p:scale>
          <a:sx n="155" d="100"/>
          <a:sy n="155" d="100"/>
        </p:scale>
        <p:origin x="192" y="1208"/>
      </p:cViewPr>
      <p:guideLst>
        <p:guide orient="horz" pos="644"/>
        <p:guide orient="horz" pos="2898"/>
        <p:guide orient="horz" pos="2412"/>
        <p:guide orient="horz" pos="3196"/>
        <p:guide orient="horz" pos="1350"/>
        <p:guide orient="horz" pos="1378"/>
        <p:guide orient="horz" pos="2078"/>
        <p:guide orient="horz" pos="125"/>
        <p:guide orient="horz" pos="2106"/>
        <p:guide orient="horz" pos="2859"/>
        <p:guide pos="960"/>
        <p:guide pos="1755"/>
        <p:guide pos="2883"/>
        <p:guide pos="2519"/>
        <p:guide pos="4790"/>
        <p:guide pos="2487"/>
        <p:guide pos="1722"/>
        <p:guide pos="987"/>
        <p:guide pos="4818"/>
        <p:guide pos="3257"/>
        <p:guide/>
        <p:guide pos="3285"/>
        <p:guide pos="4022"/>
        <p:guide pos="4053"/>
        <p:guide pos="5544"/>
        <p:guide pos="220"/>
        <p:guide pos="348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commentAuthors" Target="comment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35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B797-7D48-95A5-431EB7821916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B797-7D48-95A5-431EB7821916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B797-7D48-95A5-431EB7821916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B797-7D48-95A5-431EB7821916}"/>
              </c:ext>
            </c:extLst>
          </c:dPt>
          <c:cat>
            <c:strRef>
              <c:f>Sheet1!$A$2:$A$5</c:f>
              <c:strCache>
                <c:ptCount val="4"/>
                <c:pt idx="0">
                  <c:v>Concepts</c:v>
                </c:pt>
                <c:pt idx="1">
                  <c:v>Break</c:v>
                </c:pt>
                <c:pt idx="2">
                  <c:v>Gluon</c:v>
                </c:pt>
                <c:pt idx="3">
                  <c:v>Advanced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60</c:v>
                </c:pt>
                <c:pt idx="1">
                  <c:v>10</c:v>
                </c:pt>
                <c:pt idx="2">
                  <c:v>90</c:v>
                </c:pt>
                <c:pt idx="3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197-6D4D-948D-6D377B129EB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2.7149748475054063E-2"/>
          <c:y val="0.88456399345250658"/>
          <c:w val="0.93489817492527161"/>
          <c:h val="9.348813590858857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bg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FCE8EDD-F4A5-7943-8A80-BA34EF7109DE}" type="doc">
      <dgm:prSet loTypeId="urn:microsoft.com/office/officeart/2005/8/layout/vList5" loCatId="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425E84F5-459E-8249-993A-98804CF8C014}">
      <dgm:prSet phldrT="[Text]" custT="1"/>
      <dgm:spPr/>
      <dgm:t>
        <a:bodyPr/>
        <a:lstStyle/>
        <a:p>
          <a:pPr rtl="0"/>
          <a:r>
            <a:rPr lang="en-US" sz="24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Ease of Use</a:t>
          </a:r>
        </a:p>
      </dgm:t>
    </dgm:pt>
    <dgm:pt modelId="{F5721963-5710-3545-B22A-43679531BA6B}" type="parTrans" cxnId="{14B5FAD6-C4A8-A041-814A-58E7EA6FE91B}">
      <dgm:prSet/>
      <dgm:spPr/>
      <dgm:t>
        <a:bodyPr/>
        <a:lstStyle/>
        <a:p>
          <a:endParaRPr lang="en-US"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gm:t>
    </dgm:pt>
    <dgm:pt modelId="{A41B5BD7-E5C4-6345-8958-2CAF59DAEA23}" type="sibTrans" cxnId="{14B5FAD6-C4A8-A041-814A-58E7EA6FE91B}">
      <dgm:prSet/>
      <dgm:spPr/>
      <dgm:t>
        <a:bodyPr/>
        <a:lstStyle/>
        <a:p>
          <a:endParaRPr lang="en-US"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gm:t>
    </dgm:pt>
    <dgm:pt modelId="{F4C74172-CC16-F647-AD42-E1DF1C64C5CC}">
      <dgm:prSet phldrT="[Text]" custT="1"/>
      <dgm:spPr/>
      <dgm:t>
        <a:bodyPr/>
        <a:lstStyle/>
        <a:p>
          <a:r>
            <a:rPr lang="en-US" sz="18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Flexible APIs</a:t>
          </a:r>
        </a:p>
      </dgm:t>
    </dgm:pt>
    <dgm:pt modelId="{A0716E6B-8D2C-9D4F-AB06-53C41DA6B4CA}" type="parTrans" cxnId="{72322C47-11EA-5D49-8E2E-95FB06B081C0}">
      <dgm:prSet/>
      <dgm:spPr/>
      <dgm:t>
        <a:bodyPr/>
        <a:lstStyle/>
        <a:p>
          <a:endParaRPr lang="en-US"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gm:t>
    </dgm:pt>
    <dgm:pt modelId="{6FCCE27E-5B61-DD4A-B6BD-6B5819D08467}" type="sibTrans" cxnId="{72322C47-11EA-5D49-8E2E-95FB06B081C0}">
      <dgm:prSet/>
      <dgm:spPr/>
      <dgm:t>
        <a:bodyPr/>
        <a:lstStyle/>
        <a:p>
          <a:endParaRPr lang="en-US"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gm:t>
    </dgm:pt>
    <dgm:pt modelId="{58B55D6C-B612-3C42-8C01-0BED23DA5909}">
      <dgm:prSet phldrT="[Text]" custT="1"/>
      <dgm:spPr/>
      <dgm:t>
        <a:bodyPr/>
        <a:lstStyle/>
        <a:p>
          <a:pPr rtl="0"/>
          <a:r>
            <a:rPr lang="en-US" sz="24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Performance</a:t>
          </a:r>
        </a:p>
      </dgm:t>
    </dgm:pt>
    <dgm:pt modelId="{2F2B109F-9B0D-AE4F-9868-F154959049D2}" type="parTrans" cxnId="{B7E1FF65-DD30-3C4E-9E0A-42A5518D7D3D}">
      <dgm:prSet/>
      <dgm:spPr/>
      <dgm:t>
        <a:bodyPr/>
        <a:lstStyle/>
        <a:p>
          <a:endParaRPr lang="en-US"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gm:t>
    </dgm:pt>
    <dgm:pt modelId="{C531C9FF-104B-1F40-8FBF-0AEE39F16B3F}" type="sibTrans" cxnId="{B7E1FF65-DD30-3C4E-9E0A-42A5518D7D3D}">
      <dgm:prSet/>
      <dgm:spPr/>
      <dgm:t>
        <a:bodyPr/>
        <a:lstStyle/>
        <a:p>
          <a:endParaRPr lang="en-US"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gm:t>
    </dgm:pt>
    <dgm:pt modelId="{0196635E-B568-DA41-A292-8F0F57F2F8CB}">
      <dgm:prSet phldrT="[Text]" custT="1"/>
      <dgm:spPr/>
      <dgm:t>
        <a:bodyPr/>
        <a:lstStyle/>
        <a:p>
          <a:r>
            <a:rPr lang="en-US" sz="18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Optimized for CPU, GPU, ARM (and more)</a:t>
          </a:r>
        </a:p>
      </dgm:t>
    </dgm:pt>
    <dgm:pt modelId="{A94A8E6F-6679-EE4D-901C-88D6FD6FFFE7}" type="parTrans" cxnId="{3A45AFD2-A45B-EC4D-8261-632408279C83}">
      <dgm:prSet/>
      <dgm:spPr/>
      <dgm:t>
        <a:bodyPr/>
        <a:lstStyle/>
        <a:p>
          <a:endParaRPr lang="en-US"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gm:t>
    </dgm:pt>
    <dgm:pt modelId="{EF371E67-56EF-2948-BDF7-2D643D41B297}" type="sibTrans" cxnId="{3A45AFD2-A45B-EC4D-8261-632408279C83}">
      <dgm:prSet/>
      <dgm:spPr/>
      <dgm:t>
        <a:bodyPr/>
        <a:lstStyle/>
        <a:p>
          <a:endParaRPr lang="en-US"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gm:t>
    </dgm:pt>
    <dgm:pt modelId="{0ECE4BCC-4440-974C-B850-3E7A375DFA31}">
      <dgm:prSet phldrT="[Text]" custT="1"/>
      <dgm:spPr/>
      <dgm:t>
        <a:bodyPr/>
        <a:lstStyle/>
        <a:p>
          <a:r>
            <a:rPr lang="en-US" sz="18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Bindings: Python, Scala, C, C++, R, Clojure</a:t>
          </a:r>
        </a:p>
      </dgm:t>
    </dgm:pt>
    <dgm:pt modelId="{88732D7C-F07F-714E-878E-B6DEA25F5649}" type="parTrans" cxnId="{0B7426D4-5DD6-C04F-B289-54E039E3776D}">
      <dgm:prSet/>
      <dgm:spPr/>
      <dgm:t>
        <a:bodyPr/>
        <a:lstStyle/>
        <a:p>
          <a:endParaRPr lang="en-US"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gm:t>
    </dgm:pt>
    <dgm:pt modelId="{287005F5-E8C3-8E4A-81E7-78A052D63532}" type="sibTrans" cxnId="{0B7426D4-5DD6-C04F-B289-54E039E3776D}">
      <dgm:prSet/>
      <dgm:spPr/>
      <dgm:t>
        <a:bodyPr/>
        <a:lstStyle/>
        <a:p>
          <a:endParaRPr lang="en-US"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gm:t>
    </dgm:pt>
    <dgm:pt modelId="{562C6F89-272B-974A-87DC-D0E37D72162F}">
      <dgm:prSet phldrT="[Text]" custT="1"/>
      <dgm:spPr/>
      <dgm:t>
        <a:bodyPr/>
        <a:lstStyle/>
        <a:p>
          <a:r>
            <a:rPr lang="en-US" sz="18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Examples and tutorials</a:t>
          </a:r>
          <a:endParaRPr lang="en-US" sz="1600" dirty="0"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gm:t>
    </dgm:pt>
    <dgm:pt modelId="{BC3C4697-8176-C943-B8D6-D74129ADDDBA}" type="parTrans" cxnId="{7A98DD8D-5812-794C-AF73-CA33464541E7}">
      <dgm:prSet/>
      <dgm:spPr/>
      <dgm:t>
        <a:bodyPr/>
        <a:lstStyle/>
        <a:p>
          <a:endParaRPr lang="en-US"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gm:t>
    </dgm:pt>
    <dgm:pt modelId="{34FAD4E5-F466-E64A-B76B-70C8A56DB406}" type="sibTrans" cxnId="{7A98DD8D-5812-794C-AF73-CA33464541E7}">
      <dgm:prSet/>
      <dgm:spPr/>
      <dgm:t>
        <a:bodyPr/>
        <a:lstStyle/>
        <a:p>
          <a:endParaRPr lang="en-US"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gm:t>
    </dgm:pt>
    <dgm:pt modelId="{75AC1261-6E35-1447-9B30-93792D84B76C}">
      <dgm:prSet phldrT="[Text]" custT="1"/>
      <dgm:spPr/>
      <dgm:t>
        <a:bodyPr/>
        <a:lstStyle/>
        <a:p>
          <a:r>
            <a:rPr lang="en-US" sz="24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Portability</a:t>
          </a:r>
        </a:p>
      </dgm:t>
    </dgm:pt>
    <dgm:pt modelId="{598C1F5A-C28B-1D4A-BE74-32633DD696D5}" type="parTrans" cxnId="{CFB96A2C-3DEE-C440-B037-91B46894361C}">
      <dgm:prSet/>
      <dgm:spPr/>
      <dgm:t>
        <a:bodyPr/>
        <a:lstStyle/>
        <a:p>
          <a:endParaRPr lang="en-US"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gm:t>
    </dgm:pt>
    <dgm:pt modelId="{FB83780D-D0EF-674E-BC0B-2AD421411814}" type="sibTrans" cxnId="{CFB96A2C-3DEE-C440-B037-91B46894361C}">
      <dgm:prSet/>
      <dgm:spPr/>
      <dgm:t>
        <a:bodyPr/>
        <a:lstStyle/>
        <a:p>
          <a:endParaRPr lang="en-US"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gm:t>
    </dgm:pt>
    <dgm:pt modelId="{308D088B-F206-1748-8475-A1647EF1745F}">
      <dgm:prSet phldrT="[Text]" custT="1"/>
      <dgm:spPr/>
      <dgm:t>
        <a:bodyPr/>
        <a:lstStyle/>
        <a:p>
          <a:pPr rtl="0"/>
          <a:r>
            <a:rPr lang="en-US" sz="18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Train on cloud, predict on edge</a:t>
          </a:r>
        </a:p>
      </dgm:t>
    </dgm:pt>
    <dgm:pt modelId="{D5EF9A45-A230-F549-99BC-FA3FA4092491}" type="parTrans" cxnId="{2FFAD3BF-316C-5140-B27A-EAB479C71A61}">
      <dgm:prSet/>
      <dgm:spPr/>
      <dgm:t>
        <a:bodyPr/>
        <a:lstStyle/>
        <a:p>
          <a:endParaRPr lang="en-US"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gm:t>
    </dgm:pt>
    <dgm:pt modelId="{869FD74A-872A-7C48-912C-1C97839FFB49}" type="sibTrans" cxnId="{2FFAD3BF-316C-5140-B27A-EAB479C71A61}">
      <dgm:prSet/>
      <dgm:spPr/>
      <dgm:t>
        <a:bodyPr/>
        <a:lstStyle/>
        <a:p>
          <a:endParaRPr lang="en-US"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gm:t>
    </dgm:pt>
    <dgm:pt modelId="{53CCDF93-39FE-0D40-99B9-76E62F60D0CB}">
      <dgm:prSet phldrT="[Text]" custT="1"/>
      <dgm:spPr/>
      <dgm:t>
        <a:bodyPr/>
        <a:lstStyle/>
        <a:p>
          <a:r>
            <a:rPr lang="en-US" sz="18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Highly scalable distributed training</a:t>
          </a:r>
        </a:p>
      </dgm:t>
    </dgm:pt>
    <dgm:pt modelId="{8B8561DE-61FD-B24E-A78A-9E2291E0F98C}" type="parTrans" cxnId="{63E92C52-3659-E241-BA57-119C3BAFD7C7}">
      <dgm:prSet/>
      <dgm:spPr/>
      <dgm:t>
        <a:bodyPr/>
        <a:lstStyle/>
        <a:p>
          <a:endParaRPr lang="en-US"/>
        </a:p>
      </dgm:t>
    </dgm:pt>
    <dgm:pt modelId="{18062BBB-2F5D-0843-88B4-B846D0772CB7}" type="sibTrans" cxnId="{63E92C52-3659-E241-BA57-119C3BAFD7C7}">
      <dgm:prSet/>
      <dgm:spPr/>
      <dgm:t>
        <a:bodyPr/>
        <a:lstStyle/>
        <a:p>
          <a:endParaRPr lang="en-US"/>
        </a:p>
      </dgm:t>
    </dgm:pt>
    <dgm:pt modelId="{D292753B-B2BD-8F43-AD3E-BEE733060D97}">
      <dgm:prSet phldrT="[Text]" custT="1"/>
      <dgm:spPr/>
      <dgm:t>
        <a:bodyPr/>
        <a:lstStyle/>
        <a:p>
          <a:r>
            <a:rPr lang="en-US" sz="18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ONNX support</a:t>
          </a:r>
        </a:p>
      </dgm:t>
    </dgm:pt>
    <dgm:pt modelId="{1F7EA76D-BD72-7446-AEEE-99E7CA88A17F}" type="parTrans" cxnId="{D7BC997C-3B08-2248-897E-BF335FEAEE93}">
      <dgm:prSet/>
      <dgm:spPr/>
      <dgm:t>
        <a:bodyPr/>
        <a:lstStyle/>
        <a:p>
          <a:endParaRPr lang="en-US"/>
        </a:p>
      </dgm:t>
    </dgm:pt>
    <dgm:pt modelId="{8F5ABAC2-53E0-4C41-93C0-2C689D8E2419}" type="sibTrans" cxnId="{D7BC997C-3B08-2248-897E-BF335FEAEE93}">
      <dgm:prSet/>
      <dgm:spPr/>
      <dgm:t>
        <a:bodyPr/>
        <a:lstStyle/>
        <a:p>
          <a:endParaRPr lang="en-US"/>
        </a:p>
      </dgm:t>
    </dgm:pt>
    <dgm:pt modelId="{55953A1B-5D28-1F4E-B429-E77E728BE50D}">
      <dgm:prSet phldrT="[Text]" custT="1"/>
      <dgm:spPr/>
      <dgm:t>
        <a:bodyPr/>
        <a:lstStyle/>
        <a:p>
          <a:pPr rtl="0"/>
          <a:r>
            <a:rPr lang="en-US" sz="18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Quantization, Sparse, NCCL, and more…</a:t>
          </a:r>
        </a:p>
      </dgm:t>
    </dgm:pt>
    <dgm:pt modelId="{78B49415-ECEF-6441-BB61-79386A174FD1}" type="parTrans" cxnId="{CA62C8AA-C13C-154C-B860-CA96751FFE66}">
      <dgm:prSet/>
      <dgm:spPr/>
      <dgm:t>
        <a:bodyPr/>
        <a:lstStyle/>
        <a:p>
          <a:endParaRPr lang="en-US"/>
        </a:p>
      </dgm:t>
    </dgm:pt>
    <dgm:pt modelId="{A8D57C7E-E152-4644-AE81-A3C8A393F2E5}" type="sibTrans" cxnId="{CA62C8AA-C13C-154C-B860-CA96751FFE66}">
      <dgm:prSet/>
      <dgm:spPr/>
      <dgm:t>
        <a:bodyPr/>
        <a:lstStyle/>
        <a:p>
          <a:endParaRPr lang="en-US"/>
        </a:p>
      </dgm:t>
    </dgm:pt>
    <dgm:pt modelId="{4F709D2C-7851-5F40-8C04-83BBDF7ABDC0}">
      <dgm:prSet phldrT="[Text]" custT="1"/>
      <dgm:spPr/>
      <dgm:t>
        <a:bodyPr/>
        <a:lstStyle/>
        <a:p>
          <a:pPr rtl="0"/>
          <a:r>
            <a:rPr lang="en-US" sz="18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Model serving framework</a:t>
          </a:r>
        </a:p>
      </dgm:t>
    </dgm:pt>
    <dgm:pt modelId="{43BF9808-4F88-F944-9EBF-AC566AA57971}" type="parTrans" cxnId="{D2E580B2-E819-A348-B726-EDDD7F8A7CCA}">
      <dgm:prSet/>
      <dgm:spPr/>
      <dgm:t>
        <a:bodyPr/>
        <a:lstStyle/>
        <a:p>
          <a:endParaRPr lang="en-US"/>
        </a:p>
      </dgm:t>
    </dgm:pt>
    <dgm:pt modelId="{A6D4DF54-2458-BE46-A881-CC17EE526AD9}" type="sibTrans" cxnId="{D2E580B2-E819-A348-B726-EDDD7F8A7CCA}">
      <dgm:prSet/>
      <dgm:spPr/>
      <dgm:t>
        <a:bodyPr/>
        <a:lstStyle/>
        <a:p>
          <a:endParaRPr lang="en-US"/>
        </a:p>
      </dgm:t>
    </dgm:pt>
    <dgm:pt modelId="{0BC18310-9707-7A46-9EB0-948C57CB5562}" type="pres">
      <dgm:prSet presAssocID="{6FCE8EDD-F4A5-7943-8A80-BA34EF7109DE}" presName="Name0" presStyleCnt="0">
        <dgm:presLayoutVars>
          <dgm:dir/>
          <dgm:animLvl val="lvl"/>
          <dgm:resizeHandles val="exact"/>
        </dgm:presLayoutVars>
      </dgm:prSet>
      <dgm:spPr/>
    </dgm:pt>
    <dgm:pt modelId="{FABAA5D7-DA3F-ED49-A327-ED7E38678EEA}" type="pres">
      <dgm:prSet presAssocID="{425E84F5-459E-8249-993A-98804CF8C014}" presName="linNode" presStyleCnt="0"/>
      <dgm:spPr/>
    </dgm:pt>
    <dgm:pt modelId="{A3797F35-C3A1-3E4A-A665-42EBAB932F9F}" type="pres">
      <dgm:prSet presAssocID="{425E84F5-459E-8249-993A-98804CF8C014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6B306598-CA1E-0545-953D-0D2594B25666}" type="pres">
      <dgm:prSet presAssocID="{425E84F5-459E-8249-993A-98804CF8C014}" presName="descendantText" presStyleLbl="alignAccFollowNode1" presStyleIdx="0" presStyleCnt="3">
        <dgm:presLayoutVars>
          <dgm:bulletEnabled val="1"/>
        </dgm:presLayoutVars>
      </dgm:prSet>
      <dgm:spPr/>
    </dgm:pt>
    <dgm:pt modelId="{E01F51F6-A131-C14E-8C42-4D85FDFA2481}" type="pres">
      <dgm:prSet presAssocID="{A41B5BD7-E5C4-6345-8958-2CAF59DAEA23}" presName="sp" presStyleCnt="0"/>
      <dgm:spPr/>
    </dgm:pt>
    <dgm:pt modelId="{5D36F859-0007-F447-9DE8-226F71A73AD7}" type="pres">
      <dgm:prSet presAssocID="{58B55D6C-B612-3C42-8C01-0BED23DA5909}" presName="linNode" presStyleCnt="0"/>
      <dgm:spPr/>
    </dgm:pt>
    <dgm:pt modelId="{33DE3896-EDEC-1A47-8D2B-6B6BBD668483}" type="pres">
      <dgm:prSet presAssocID="{58B55D6C-B612-3C42-8C01-0BED23DA5909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D4CF8C7B-D79A-6846-90FA-611E326A7AF8}" type="pres">
      <dgm:prSet presAssocID="{58B55D6C-B612-3C42-8C01-0BED23DA5909}" presName="descendantText" presStyleLbl="alignAccFollowNode1" presStyleIdx="1" presStyleCnt="3">
        <dgm:presLayoutVars>
          <dgm:bulletEnabled val="1"/>
        </dgm:presLayoutVars>
      </dgm:prSet>
      <dgm:spPr/>
    </dgm:pt>
    <dgm:pt modelId="{C1108C28-63D9-1D4D-A075-11229DE6A1F7}" type="pres">
      <dgm:prSet presAssocID="{C531C9FF-104B-1F40-8FBF-0AEE39F16B3F}" presName="sp" presStyleCnt="0"/>
      <dgm:spPr/>
    </dgm:pt>
    <dgm:pt modelId="{494C8AD0-78E9-8040-B0BF-FBE9ECDF4425}" type="pres">
      <dgm:prSet presAssocID="{75AC1261-6E35-1447-9B30-93792D84B76C}" presName="linNode" presStyleCnt="0"/>
      <dgm:spPr/>
    </dgm:pt>
    <dgm:pt modelId="{AEC7898E-B7DC-1B4E-9A16-C924DE306E67}" type="pres">
      <dgm:prSet presAssocID="{75AC1261-6E35-1447-9B30-93792D84B76C}" presName="parentText" presStyleLbl="node1" presStyleIdx="2" presStyleCnt="3">
        <dgm:presLayoutVars>
          <dgm:chMax val="1"/>
          <dgm:bulletEnabled val="1"/>
        </dgm:presLayoutVars>
      </dgm:prSet>
      <dgm:spPr/>
    </dgm:pt>
    <dgm:pt modelId="{D3E5A4E2-5FBE-BB49-84D7-89918F502AC1}" type="pres">
      <dgm:prSet presAssocID="{75AC1261-6E35-1447-9B30-93792D84B76C}" presName="descendantText" presStyleLbl="alignAccFollowNode1" presStyleIdx="2" presStyleCnt="3">
        <dgm:presLayoutVars>
          <dgm:bulletEnabled val="1"/>
        </dgm:presLayoutVars>
      </dgm:prSet>
      <dgm:spPr/>
    </dgm:pt>
  </dgm:ptLst>
  <dgm:cxnLst>
    <dgm:cxn modelId="{17264F02-3E40-C042-9E6B-36096965B534}" type="presOf" srcId="{0ECE4BCC-4440-974C-B850-3E7A375DFA31}" destId="{6B306598-CA1E-0545-953D-0D2594B25666}" srcOrd="0" destOrd="1" presId="urn:microsoft.com/office/officeart/2005/8/layout/vList5"/>
    <dgm:cxn modelId="{39FC5010-1A6A-A942-A1BD-8AE04FE318C5}" type="presOf" srcId="{58B55D6C-B612-3C42-8C01-0BED23DA5909}" destId="{33DE3896-EDEC-1A47-8D2B-6B6BBD668483}" srcOrd="0" destOrd="0" presId="urn:microsoft.com/office/officeart/2005/8/layout/vList5"/>
    <dgm:cxn modelId="{14C56C23-B7CC-AF4B-8A4C-3D8B34313E5B}" type="presOf" srcId="{55953A1B-5D28-1F4E-B429-E77E728BE50D}" destId="{D4CF8C7B-D79A-6846-90FA-611E326A7AF8}" srcOrd="0" destOrd="2" presId="urn:microsoft.com/office/officeart/2005/8/layout/vList5"/>
    <dgm:cxn modelId="{CFB96A2C-3DEE-C440-B037-91B46894361C}" srcId="{6FCE8EDD-F4A5-7943-8A80-BA34EF7109DE}" destId="{75AC1261-6E35-1447-9B30-93792D84B76C}" srcOrd="2" destOrd="0" parTransId="{598C1F5A-C28B-1D4A-BE74-32633DD696D5}" sibTransId="{FB83780D-D0EF-674E-BC0B-2AD421411814}"/>
    <dgm:cxn modelId="{1DC0C22E-2A7F-F54D-8E74-64EE5512A6DC}" type="presOf" srcId="{0196635E-B568-DA41-A292-8F0F57F2F8CB}" destId="{D4CF8C7B-D79A-6846-90FA-611E326A7AF8}" srcOrd="0" destOrd="0" presId="urn:microsoft.com/office/officeart/2005/8/layout/vList5"/>
    <dgm:cxn modelId="{72322C47-11EA-5D49-8E2E-95FB06B081C0}" srcId="{425E84F5-459E-8249-993A-98804CF8C014}" destId="{F4C74172-CC16-F647-AD42-E1DF1C64C5CC}" srcOrd="0" destOrd="0" parTransId="{A0716E6B-8D2C-9D4F-AB06-53C41DA6B4CA}" sibTransId="{6FCCE27E-5B61-DD4A-B6BD-6B5819D08467}"/>
    <dgm:cxn modelId="{63E92C52-3659-E241-BA57-119C3BAFD7C7}" srcId="{58B55D6C-B612-3C42-8C01-0BED23DA5909}" destId="{53CCDF93-39FE-0D40-99B9-76E62F60D0CB}" srcOrd="1" destOrd="0" parTransId="{8B8561DE-61FD-B24E-A78A-9E2291E0F98C}" sibTransId="{18062BBB-2F5D-0843-88B4-B846D0772CB7}"/>
    <dgm:cxn modelId="{BDEA6F5B-C782-EB44-BEED-68A42FA49F46}" type="presOf" srcId="{425E84F5-459E-8249-993A-98804CF8C014}" destId="{A3797F35-C3A1-3E4A-A665-42EBAB932F9F}" srcOrd="0" destOrd="0" presId="urn:microsoft.com/office/officeart/2005/8/layout/vList5"/>
    <dgm:cxn modelId="{B7E1FF65-DD30-3C4E-9E0A-42A5518D7D3D}" srcId="{6FCE8EDD-F4A5-7943-8A80-BA34EF7109DE}" destId="{58B55D6C-B612-3C42-8C01-0BED23DA5909}" srcOrd="1" destOrd="0" parTransId="{2F2B109F-9B0D-AE4F-9868-F154959049D2}" sibTransId="{C531C9FF-104B-1F40-8FBF-0AEE39F16B3F}"/>
    <dgm:cxn modelId="{066DB475-B00E-2A45-AB9A-523C7270D446}" type="presOf" srcId="{562C6F89-272B-974A-87DC-D0E37D72162F}" destId="{6B306598-CA1E-0545-953D-0D2594B25666}" srcOrd="0" destOrd="2" presId="urn:microsoft.com/office/officeart/2005/8/layout/vList5"/>
    <dgm:cxn modelId="{485BE378-EDC2-874D-8206-2F49498E2460}" type="presOf" srcId="{53CCDF93-39FE-0D40-99B9-76E62F60D0CB}" destId="{D4CF8C7B-D79A-6846-90FA-611E326A7AF8}" srcOrd="0" destOrd="1" presId="urn:microsoft.com/office/officeart/2005/8/layout/vList5"/>
    <dgm:cxn modelId="{D7BC997C-3B08-2248-897E-BF335FEAEE93}" srcId="{75AC1261-6E35-1447-9B30-93792D84B76C}" destId="{D292753B-B2BD-8F43-AD3E-BEE733060D97}" srcOrd="2" destOrd="0" parTransId="{1F7EA76D-BD72-7446-AEEE-99E7CA88A17F}" sibTransId="{8F5ABAC2-53E0-4C41-93C0-2C689D8E2419}"/>
    <dgm:cxn modelId="{3ECE6680-C187-2941-B2E3-629F8F0AA33B}" type="presOf" srcId="{6FCE8EDD-F4A5-7943-8A80-BA34EF7109DE}" destId="{0BC18310-9707-7A46-9EB0-948C57CB5562}" srcOrd="0" destOrd="0" presId="urn:microsoft.com/office/officeart/2005/8/layout/vList5"/>
    <dgm:cxn modelId="{7A98DD8D-5812-794C-AF73-CA33464541E7}" srcId="{425E84F5-459E-8249-993A-98804CF8C014}" destId="{562C6F89-272B-974A-87DC-D0E37D72162F}" srcOrd="2" destOrd="0" parTransId="{BC3C4697-8176-C943-B8D6-D74129ADDDBA}" sibTransId="{34FAD4E5-F466-E64A-B76B-70C8A56DB406}"/>
    <dgm:cxn modelId="{C1DC0B97-8F75-454C-BFB3-5B074F9A96CB}" type="presOf" srcId="{4F709D2C-7851-5F40-8C04-83BBDF7ABDC0}" destId="{D3E5A4E2-5FBE-BB49-84D7-89918F502AC1}" srcOrd="0" destOrd="1" presId="urn:microsoft.com/office/officeart/2005/8/layout/vList5"/>
    <dgm:cxn modelId="{CA62C8AA-C13C-154C-B860-CA96751FFE66}" srcId="{58B55D6C-B612-3C42-8C01-0BED23DA5909}" destId="{55953A1B-5D28-1F4E-B429-E77E728BE50D}" srcOrd="2" destOrd="0" parTransId="{78B49415-ECEF-6441-BB61-79386A174FD1}" sibTransId="{A8D57C7E-E152-4644-AE81-A3C8A393F2E5}"/>
    <dgm:cxn modelId="{D2E580B2-E819-A348-B726-EDDD7F8A7CCA}" srcId="{75AC1261-6E35-1447-9B30-93792D84B76C}" destId="{4F709D2C-7851-5F40-8C04-83BBDF7ABDC0}" srcOrd="1" destOrd="0" parTransId="{43BF9808-4F88-F944-9EBF-AC566AA57971}" sibTransId="{A6D4DF54-2458-BE46-A881-CC17EE526AD9}"/>
    <dgm:cxn modelId="{4AC2E4BC-A752-3449-9D35-B6D8EDB9DF0F}" type="presOf" srcId="{F4C74172-CC16-F647-AD42-E1DF1C64C5CC}" destId="{6B306598-CA1E-0545-953D-0D2594B25666}" srcOrd="0" destOrd="0" presId="urn:microsoft.com/office/officeart/2005/8/layout/vList5"/>
    <dgm:cxn modelId="{2FFAD3BF-316C-5140-B27A-EAB479C71A61}" srcId="{75AC1261-6E35-1447-9B30-93792D84B76C}" destId="{308D088B-F206-1748-8475-A1647EF1745F}" srcOrd="0" destOrd="0" parTransId="{D5EF9A45-A230-F549-99BC-FA3FA4092491}" sibTransId="{869FD74A-872A-7C48-912C-1C97839FFB49}"/>
    <dgm:cxn modelId="{259D78D1-BAA6-8048-853B-DED946AA9DE5}" type="presOf" srcId="{308D088B-F206-1748-8475-A1647EF1745F}" destId="{D3E5A4E2-5FBE-BB49-84D7-89918F502AC1}" srcOrd="0" destOrd="0" presId="urn:microsoft.com/office/officeart/2005/8/layout/vList5"/>
    <dgm:cxn modelId="{3A45AFD2-A45B-EC4D-8261-632408279C83}" srcId="{58B55D6C-B612-3C42-8C01-0BED23DA5909}" destId="{0196635E-B568-DA41-A292-8F0F57F2F8CB}" srcOrd="0" destOrd="0" parTransId="{A94A8E6F-6679-EE4D-901C-88D6FD6FFFE7}" sibTransId="{EF371E67-56EF-2948-BDF7-2D643D41B297}"/>
    <dgm:cxn modelId="{0B7426D4-5DD6-C04F-B289-54E039E3776D}" srcId="{425E84F5-459E-8249-993A-98804CF8C014}" destId="{0ECE4BCC-4440-974C-B850-3E7A375DFA31}" srcOrd="1" destOrd="0" parTransId="{88732D7C-F07F-714E-878E-B6DEA25F5649}" sibTransId="{287005F5-E8C3-8E4A-81E7-78A052D63532}"/>
    <dgm:cxn modelId="{14B5FAD6-C4A8-A041-814A-58E7EA6FE91B}" srcId="{6FCE8EDD-F4A5-7943-8A80-BA34EF7109DE}" destId="{425E84F5-459E-8249-993A-98804CF8C014}" srcOrd="0" destOrd="0" parTransId="{F5721963-5710-3545-B22A-43679531BA6B}" sibTransId="{A41B5BD7-E5C4-6345-8958-2CAF59DAEA23}"/>
    <dgm:cxn modelId="{24844BEF-DB3D-6C4C-88F7-0F97802AEEC1}" type="presOf" srcId="{75AC1261-6E35-1447-9B30-93792D84B76C}" destId="{AEC7898E-B7DC-1B4E-9A16-C924DE306E67}" srcOrd="0" destOrd="0" presId="urn:microsoft.com/office/officeart/2005/8/layout/vList5"/>
    <dgm:cxn modelId="{73B0DCF8-C649-6341-A2B1-C3A6CC6C2150}" type="presOf" srcId="{D292753B-B2BD-8F43-AD3E-BEE733060D97}" destId="{D3E5A4E2-5FBE-BB49-84D7-89918F502AC1}" srcOrd="0" destOrd="2" presId="urn:microsoft.com/office/officeart/2005/8/layout/vList5"/>
    <dgm:cxn modelId="{FAF26952-4228-5049-8263-D2A539457186}" type="presParOf" srcId="{0BC18310-9707-7A46-9EB0-948C57CB5562}" destId="{FABAA5D7-DA3F-ED49-A327-ED7E38678EEA}" srcOrd="0" destOrd="0" presId="urn:microsoft.com/office/officeart/2005/8/layout/vList5"/>
    <dgm:cxn modelId="{4B2365A2-DB8D-DB46-9F94-EA2627BAEEF2}" type="presParOf" srcId="{FABAA5D7-DA3F-ED49-A327-ED7E38678EEA}" destId="{A3797F35-C3A1-3E4A-A665-42EBAB932F9F}" srcOrd="0" destOrd="0" presId="urn:microsoft.com/office/officeart/2005/8/layout/vList5"/>
    <dgm:cxn modelId="{D78AB605-BA33-3A48-8832-976C8F734BB0}" type="presParOf" srcId="{FABAA5D7-DA3F-ED49-A327-ED7E38678EEA}" destId="{6B306598-CA1E-0545-953D-0D2594B25666}" srcOrd="1" destOrd="0" presId="urn:microsoft.com/office/officeart/2005/8/layout/vList5"/>
    <dgm:cxn modelId="{6AC00AC1-47B3-A242-A0A2-C92452DCA500}" type="presParOf" srcId="{0BC18310-9707-7A46-9EB0-948C57CB5562}" destId="{E01F51F6-A131-C14E-8C42-4D85FDFA2481}" srcOrd="1" destOrd="0" presId="urn:microsoft.com/office/officeart/2005/8/layout/vList5"/>
    <dgm:cxn modelId="{0B46F784-330A-1F4A-83C2-CB910D6C95F8}" type="presParOf" srcId="{0BC18310-9707-7A46-9EB0-948C57CB5562}" destId="{5D36F859-0007-F447-9DE8-226F71A73AD7}" srcOrd="2" destOrd="0" presId="urn:microsoft.com/office/officeart/2005/8/layout/vList5"/>
    <dgm:cxn modelId="{022A9F00-D3E3-1F4F-86F6-67E88FAFB69E}" type="presParOf" srcId="{5D36F859-0007-F447-9DE8-226F71A73AD7}" destId="{33DE3896-EDEC-1A47-8D2B-6B6BBD668483}" srcOrd="0" destOrd="0" presId="urn:microsoft.com/office/officeart/2005/8/layout/vList5"/>
    <dgm:cxn modelId="{A80BDB72-460A-164D-A3CF-5A4A29070CA2}" type="presParOf" srcId="{5D36F859-0007-F447-9DE8-226F71A73AD7}" destId="{D4CF8C7B-D79A-6846-90FA-611E326A7AF8}" srcOrd="1" destOrd="0" presId="urn:microsoft.com/office/officeart/2005/8/layout/vList5"/>
    <dgm:cxn modelId="{0CEA0154-52BB-E54F-A9A8-1C93348988BC}" type="presParOf" srcId="{0BC18310-9707-7A46-9EB0-948C57CB5562}" destId="{C1108C28-63D9-1D4D-A075-11229DE6A1F7}" srcOrd="3" destOrd="0" presId="urn:microsoft.com/office/officeart/2005/8/layout/vList5"/>
    <dgm:cxn modelId="{6BFC3FF9-1E31-8A47-A834-77B00D502496}" type="presParOf" srcId="{0BC18310-9707-7A46-9EB0-948C57CB5562}" destId="{494C8AD0-78E9-8040-B0BF-FBE9ECDF4425}" srcOrd="4" destOrd="0" presId="urn:microsoft.com/office/officeart/2005/8/layout/vList5"/>
    <dgm:cxn modelId="{CC1C2615-2956-7A46-B88A-993F99ECABC6}" type="presParOf" srcId="{494C8AD0-78E9-8040-B0BF-FBE9ECDF4425}" destId="{AEC7898E-B7DC-1B4E-9A16-C924DE306E67}" srcOrd="0" destOrd="0" presId="urn:microsoft.com/office/officeart/2005/8/layout/vList5"/>
    <dgm:cxn modelId="{E8F80D7C-16AE-EC45-9004-AC066F5994DC}" type="presParOf" srcId="{494C8AD0-78E9-8040-B0BF-FBE9ECDF4425}" destId="{D3E5A4E2-5FBE-BB49-84D7-89918F502AC1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B0B0604-D92D-6643-AA96-E19D34A6BA44}" type="doc">
      <dgm:prSet loTypeId="urn:microsoft.com/office/officeart/2005/8/layout/venn2" loCatId="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0EBE8F30-40D5-1648-97D9-9742BA2AB7D9}">
      <dgm:prSet phldrT="[Text]" custT="1"/>
      <dgm:spPr>
        <a:solidFill>
          <a:srgbClr val="009CE4"/>
        </a:solidFill>
      </dgm:spPr>
      <dgm:t>
        <a:bodyPr/>
        <a:lstStyle/>
        <a:p>
          <a:pPr rtl="0"/>
          <a:r>
            <a:rPr lang="en-US" sz="2800" b="0" dirty="0"/>
            <a:t>AI</a:t>
          </a:r>
        </a:p>
      </dgm:t>
    </dgm:pt>
    <dgm:pt modelId="{855E4A6F-6168-B842-A33B-0D5C77F538CC}" type="parTrans" cxnId="{9F768DC5-F7F6-AE49-A14E-522B7B870922}">
      <dgm:prSet/>
      <dgm:spPr/>
      <dgm:t>
        <a:bodyPr/>
        <a:lstStyle/>
        <a:p>
          <a:endParaRPr lang="en-US" sz="2000" b="0"/>
        </a:p>
      </dgm:t>
    </dgm:pt>
    <dgm:pt modelId="{CA4D1A93-6447-454B-8127-083DC275FE86}" type="sibTrans" cxnId="{9F768DC5-F7F6-AE49-A14E-522B7B870922}">
      <dgm:prSet/>
      <dgm:spPr/>
      <dgm:t>
        <a:bodyPr/>
        <a:lstStyle/>
        <a:p>
          <a:endParaRPr lang="en-US" sz="2000" b="0"/>
        </a:p>
      </dgm:t>
    </dgm:pt>
    <dgm:pt modelId="{915848AB-B95F-084D-AD83-C93C75C8FA56}">
      <dgm:prSet phldrT="[Text]" custT="1"/>
      <dgm:spPr>
        <a:solidFill>
          <a:srgbClr val="009CE4"/>
        </a:solidFill>
      </dgm:spPr>
      <dgm:t>
        <a:bodyPr/>
        <a:lstStyle/>
        <a:p>
          <a:r>
            <a:rPr lang="en-US" sz="2000" b="0" dirty="0"/>
            <a:t>Machine Learning</a:t>
          </a:r>
        </a:p>
      </dgm:t>
    </dgm:pt>
    <dgm:pt modelId="{C3B6265E-0769-9F47-8F87-5F48AA9FD0A6}" type="parTrans" cxnId="{450F30F6-2541-604A-8DC9-F2E1CFD8EA4D}">
      <dgm:prSet/>
      <dgm:spPr/>
      <dgm:t>
        <a:bodyPr/>
        <a:lstStyle/>
        <a:p>
          <a:endParaRPr lang="en-US" sz="2000" b="0"/>
        </a:p>
      </dgm:t>
    </dgm:pt>
    <dgm:pt modelId="{64EFC901-6F63-A54C-B614-E386A8A147BF}" type="sibTrans" cxnId="{450F30F6-2541-604A-8DC9-F2E1CFD8EA4D}">
      <dgm:prSet/>
      <dgm:spPr/>
      <dgm:t>
        <a:bodyPr/>
        <a:lstStyle/>
        <a:p>
          <a:endParaRPr lang="en-US" sz="2000" b="0"/>
        </a:p>
      </dgm:t>
    </dgm:pt>
    <dgm:pt modelId="{6D5F6838-5877-E54F-A43E-F9E771673796}">
      <dgm:prSet phldrT="[Text]" custT="1"/>
      <dgm:spPr>
        <a:solidFill>
          <a:srgbClr val="009CE4"/>
        </a:solidFill>
      </dgm:spPr>
      <dgm:t>
        <a:bodyPr/>
        <a:lstStyle/>
        <a:p>
          <a:r>
            <a:rPr lang="en-US" sz="2000" b="0" dirty="0"/>
            <a:t>Deep Learning</a:t>
          </a:r>
        </a:p>
      </dgm:t>
    </dgm:pt>
    <dgm:pt modelId="{0EF3A86F-7FF7-1A47-884E-F57556C439B6}" type="parTrans" cxnId="{64A89484-B317-974D-8511-ECC747040F03}">
      <dgm:prSet/>
      <dgm:spPr/>
      <dgm:t>
        <a:bodyPr/>
        <a:lstStyle/>
        <a:p>
          <a:endParaRPr lang="en-US" sz="2000" b="0"/>
        </a:p>
      </dgm:t>
    </dgm:pt>
    <dgm:pt modelId="{037A0B35-65D7-704A-B3BB-138380244498}" type="sibTrans" cxnId="{64A89484-B317-974D-8511-ECC747040F03}">
      <dgm:prSet/>
      <dgm:spPr/>
      <dgm:t>
        <a:bodyPr/>
        <a:lstStyle/>
        <a:p>
          <a:endParaRPr lang="en-US" sz="2000" b="0"/>
        </a:p>
      </dgm:t>
    </dgm:pt>
    <dgm:pt modelId="{1DE26D19-F606-8D4F-8206-91D24237F293}" type="pres">
      <dgm:prSet presAssocID="{7B0B0604-D92D-6643-AA96-E19D34A6BA44}" presName="Name0" presStyleCnt="0">
        <dgm:presLayoutVars>
          <dgm:chMax val="7"/>
          <dgm:resizeHandles val="exact"/>
        </dgm:presLayoutVars>
      </dgm:prSet>
      <dgm:spPr/>
    </dgm:pt>
    <dgm:pt modelId="{8463FDCD-C15A-E642-A85C-2827200244DC}" type="pres">
      <dgm:prSet presAssocID="{7B0B0604-D92D-6643-AA96-E19D34A6BA44}" presName="comp1" presStyleCnt="0"/>
      <dgm:spPr/>
    </dgm:pt>
    <dgm:pt modelId="{B7B12D31-5D3C-D645-8B8A-B31709E99192}" type="pres">
      <dgm:prSet presAssocID="{7B0B0604-D92D-6643-AA96-E19D34A6BA44}" presName="circle1" presStyleLbl="node1" presStyleIdx="0" presStyleCnt="3"/>
      <dgm:spPr/>
    </dgm:pt>
    <dgm:pt modelId="{E6280E1D-95B6-FA44-B7CE-6469F7D619C5}" type="pres">
      <dgm:prSet presAssocID="{7B0B0604-D92D-6643-AA96-E19D34A6BA44}" presName="c1text" presStyleLbl="node1" presStyleIdx="0" presStyleCnt="3">
        <dgm:presLayoutVars>
          <dgm:bulletEnabled val="1"/>
        </dgm:presLayoutVars>
      </dgm:prSet>
      <dgm:spPr/>
    </dgm:pt>
    <dgm:pt modelId="{B5BBA2D8-5016-3E42-BBE5-4CC07C0145C3}" type="pres">
      <dgm:prSet presAssocID="{7B0B0604-D92D-6643-AA96-E19D34A6BA44}" presName="comp2" presStyleCnt="0"/>
      <dgm:spPr/>
    </dgm:pt>
    <dgm:pt modelId="{A70B5D8B-9A06-B440-AE55-CEA705532989}" type="pres">
      <dgm:prSet presAssocID="{7B0B0604-D92D-6643-AA96-E19D34A6BA44}" presName="circle2" presStyleLbl="node1" presStyleIdx="1" presStyleCnt="3"/>
      <dgm:spPr/>
    </dgm:pt>
    <dgm:pt modelId="{B6BB81D8-7D03-F842-9DD0-B873256D054A}" type="pres">
      <dgm:prSet presAssocID="{7B0B0604-D92D-6643-AA96-E19D34A6BA44}" presName="c2text" presStyleLbl="node1" presStyleIdx="1" presStyleCnt="3">
        <dgm:presLayoutVars>
          <dgm:bulletEnabled val="1"/>
        </dgm:presLayoutVars>
      </dgm:prSet>
      <dgm:spPr/>
    </dgm:pt>
    <dgm:pt modelId="{1BA004CA-5051-D248-833A-3DA4751BAC64}" type="pres">
      <dgm:prSet presAssocID="{7B0B0604-D92D-6643-AA96-E19D34A6BA44}" presName="comp3" presStyleCnt="0"/>
      <dgm:spPr/>
    </dgm:pt>
    <dgm:pt modelId="{01C5D250-180A-6542-B9B5-F5D5D1104541}" type="pres">
      <dgm:prSet presAssocID="{7B0B0604-D92D-6643-AA96-E19D34A6BA44}" presName="circle3" presStyleLbl="node1" presStyleIdx="2" presStyleCnt="3"/>
      <dgm:spPr/>
    </dgm:pt>
    <dgm:pt modelId="{CB048AFA-C518-D74B-94B4-02A926E1B3D9}" type="pres">
      <dgm:prSet presAssocID="{7B0B0604-D92D-6643-AA96-E19D34A6BA44}" presName="c3text" presStyleLbl="node1" presStyleIdx="2" presStyleCnt="3">
        <dgm:presLayoutVars>
          <dgm:bulletEnabled val="1"/>
        </dgm:presLayoutVars>
      </dgm:prSet>
      <dgm:spPr/>
    </dgm:pt>
  </dgm:ptLst>
  <dgm:cxnLst>
    <dgm:cxn modelId="{8D46B614-32B7-8D40-A4EB-4FE0EE9D0F32}" type="presOf" srcId="{0EBE8F30-40D5-1648-97D9-9742BA2AB7D9}" destId="{B7B12D31-5D3C-D645-8B8A-B31709E99192}" srcOrd="0" destOrd="0" presId="urn:microsoft.com/office/officeart/2005/8/layout/venn2"/>
    <dgm:cxn modelId="{C273826B-78B9-3D4B-A872-FC9F2BA103EF}" type="presOf" srcId="{6D5F6838-5877-E54F-A43E-F9E771673796}" destId="{01C5D250-180A-6542-B9B5-F5D5D1104541}" srcOrd="0" destOrd="0" presId="urn:microsoft.com/office/officeart/2005/8/layout/venn2"/>
    <dgm:cxn modelId="{E40F6A7B-B5C7-7048-A933-C74EA9DED46E}" type="presOf" srcId="{0EBE8F30-40D5-1648-97D9-9742BA2AB7D9}" destId="{E6280E1D-95B6-FA44-B7CE-6469F7D619C5}" srcOrd="1" destOrd="0" presId="urn:microsoft.com/office/officeart/2005/8/layout/venn2"/>
    <dgm:cxn modelId="{64A89484-B317-974D-8511-ECC747040F03}" srcId="{7B0B0604-D92D-6643-AA96-E19D34A6BA44}" destId="{6D5F6838-5877-E54F-A43E-F9E771673796}" srcOrd="2" destOrd="0" parTransId="{0EF3A86F-7FF7-1A47-884E-F57556C439B6}" sibTransId="{037A0B35-65D7-704A-B3BB-138380244498}"/>
    <dgm:cxn modelId="{8ADEC2AD-134B-7E4D-A7BE-A7F148B18004}" type="presOf" srcId="{915848AB-B95F-084D-AD83-C93C75C8FA56}" destId="{A70B5D8B-9A06-B440-AE55-CEA705532989}" srcOrd="0" destOrd="0" presId="urn:microsoft.com/office/officeart/2005/8/layout/venn2"/>
    <dgm:cxn modelId="{21CE2CB7-9E3A-DA48-885F-E4065B63C730}" type="presOf" srcId="{7B0B0604-D92D-6643-AA96-E19D34A6BA44}" destId="{1DE26D19-F606-8D4F-8206-91D24237F293}" srcOrd="0" destOrd="0" presId="urn:microsoft.com/office/officeart/2005/8/layout/venn2"/>
    <dgm:cxn modelId="{B3ED0BC2-323A-4E4A-8869-58427EC01472}" type="presOf" srcId="{915848AB-B95F-084D-AD83-C93C75C8FA56}" destId="{B6BB81D8-7D03-F842-9DD0-B873256D054A}" srcOrd="1" destOrd="0" presId="urn:microsoft.com/office/officeart/2005/8/layout/venn2"/>
    <dgm:cxn modelId="{9F768DC5-F7F6-AE49-A14E-522B7B870922}" srcId="{7B0B0604-D92D-6643-AA96-E19D34A6BA44}" destId="{0EBE8F30-40D5-1648-97D9-9742BA2AB7D9}" srcOrd="0" destOrd="0" parTransId="{855E4A6F-6168-B842-A33B-0D5C77F538CC}" sibTransId="{CA4D1A93-6447-454B-8127-083DC275FE86}"/>
    <dgm:cxn modelId="{CDD2C7CC-C63B-2C41-8A4D-95A20706A7F8}" type="presOf" srcId="{6D5F6838-5877-E54F-A43E-F9E771673796}" destId="{CB048AFA-C518-D74B-94B4-02A926E1B3D9}" srcOrd="1" destOrd="0" presId="urn:microsoft.com/office/officeart/2005/8/layout/venn2"/>
    <dgm:cxn modelId="{450F30F6-2541-604A-8DC9-F2E1CFD8EA4D}" srcId="{7B0B0604-D92D-6643-AA96-E19D34A6BA44}" destId="{915848AB-B95F-084D-AD83-C93C75C8FA56}" srcOrd="1" destOrd="0" parTransId="{C3B6265E-0769-9F47-8F87-5F48AA9FD0A6}" sibTransId="{64EFC901-6F63-A54C-B614-E386A8A147BF}"/>
    <dgm:cxn modelId="{8A7E3120-1B7D-0446-9B75-3D628AB0D7A9}" type="presParOf" srcId="{1DE26D19-F606-8D4F-8206-91D24237F293}" destId="{8463FDCD-C15A-E642-A85C-2827200244DC}" srcOrd="0" destOrd="0" presId="urn:microsoft.com/office/officeart/2005/8/layout/venn2"/>
    <dgm:cxn modelId="{512AD274-0F93-264C-A820-A80EA1EB0AA8}" type="presParOf" srcId="{8463FDCD-C15A-E642-A85C-2827200244DC}" destId="{B7B12D31-5D3C-D645-8B8A-B31709E99192}" srcOrd="0" destOrd="0" presId="urn:microsoft.com/office/officeart/2005/8/layout/venn2"/>
    <dgm:cxn modelId="{3A348A13-FF82-4743-90C1-8133AA1402AA}" type="presParOf" srcId="{8463FDCD-C15A-E642-A85C-2827200244DC}" destId="{E6280E1D-95B6-FA44-B7CE-6469F7D619C5}" srcOrd="1" destOrd="0" presId="urn:microsoft.com/office/officeart/2005/8/layout/venn2"/>
    <dgm:cxn modelId="{3A77A963-EDBE-D54A-83C2-559C8D49F9C8}" type="presParOf" srcId="{1DE26D19-F606-8D4F-8206-91D24237F293}" destId="{B5BBA2D8-5016-3E42-BBE5-4CC07C0145C3}" srcOrd="1" destOrd="0" presId="urn:microsoft.com/office/officeart/2005/8/layout/venn2"/>
    <dgm:cxn modelId="{C3733CCC-8587-F04B-BE0F-65D30F8A01E3}" type="presParOf" srcId="{B5BBA2D8-5016-3E42-BBE5-4CC07C0145C3}" destId="{A70B5D8B-9A06-B440-AE55-CEA705532989}" srcOrd="0" destOrd="0" presId="urn:microsoft.com/office/officeart/2005/8/layout/venn2"/>
    <dgm:cxn modelId="{08D27291-D5E8-A64E-A485-5AFECFF4B86A}" type="presParOf" srcId="{B5BBA2D8-5016-3E42-BBE5-4CC07C0145C3}" destId="{B6BB81D8-7D03-F842-9DD0-B873256D054A}" srcOrd="1" destOrd="0" presId="urn:microsoft.com/office/officeart/2005/8/layout/venn2"/>
    <dgm:cxn modelId="{7BB61D29-2E31-9044-8E9F-DA406311605E}" type="presParOf" srcId="{1DE26D19-F606-8D4F-8206-91D24237F293}" destId="{1BA004CA-5051-D248-833A-3DA4751BAC64}" srcOrd="2" destOrd="0" presId="urn:microsoft.com/office/officeart/2005/8/layout/venn2"/>
    <dgm:cxn modelId="{2D5FD630-286B-954F-A243-9E37F09D475D}" type="presParOf" srcId="{1BA004CA-5051-D248-833A-3DA4751BAC64}" destId="{01C5D250-180A-6542-B9B5-F5D5D1104541}" srcOrd="0" destOrd="0" presId="urn:microsoft.com/office/officeart/2005/8/layout/venn2"/>
    <dgm:cxn modelId="{86495713-BA61-AC44-AF29-2643CDC96130}" type="presParOf" srcId="{1BA004CA-5051-D248-833A-3DA4751BAC64}" destId="{CB048AFA-C518-D74B-94B4-02A926E1B3D9}" srcOrd="1" destOrd="0" presId="urn:microsoft.com/office/officeart/2005/8/layout/ven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FCE8EDD-F4A5-7943-8A80-BA34EF7109DE}" type="doc">
      <dgm:prSet loTypeId="urn:microsoft.com/office/officeart/2005/8/layout/vList5" loCatId="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425E84F5-459E-8249-993A-98804CF8C014}">
      <dgm:prSet phldrT="[Text]" custT="1"/>
      <dgm:spPr/>
      <dgm:t>
        <a:bodyPr/>
        <a:lstStyle/>
        <a:p>
          <a:pPr rtl="0"/>
          <a:r>
            <a:rPr lang="en-US" sz="24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Supervised</a:t>
          </a:r>
        </a:p>
      </dgm:t>
    </dgm:pt>
    <dgm:pt modelId="{F5721963-5710-3545-B22A-43679531BA6B}" type="parTrans" cxnId="{14B5FAD6-C4A8-A041-814A-58E7EA6FE91B}">
      <dgm:prSet/>
      <dgm:spPr/>
      <dgm:t>
        <a:bodyPr/>
        <a:lstStyle/>
        <a:p>
          <a:endParaRPr lang="en-US"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gm:t>
    </dgm:pt>
    <dgm:pt modelId="{A41B5BD7-E5C4-6345-8958-2CAF59DAEA23}" type="sibTrans" cxnId="{14B5FAD6-C4A8-A041-814A-58E7EA6FE91B}">
      <dgm:prSet/>
      <dgm:spPr/>
      <dgm:t>
        <a:bodyPr/>
        <a:lstStyle/>
        <a:p>
          <a:endParaRPr lang="en-US"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gm:t>
    </dgm:pt>
    <dgm:pt modelId="{F4C74172-CC16-F647-AD42-E1DF1C64C5CC}">
      <dgm:prSet phldrT="[Text]" custT="1"/>
      <dgm:spPr/>
      <dgm:t>
        <a:bodyPr/>
        <a:lstStyle/>
        <a:p>
          <a:r>
            <a:rPr lang="en-US" sz="18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Data &amp; labels</a:t>
          </a:r>
        </a:p>
      </dgm:t>
    </dgm:pt>
    <dgm:pt modelId="{A0716E6B-8D2C-9D4F-AB06-53C41DA6B4CA}" type="parTrans" cxnId="{72322C47-11EA-5D49-8E2E-95FB06B081C0}">
      <dgm:prSet/>
      <dgm:spPr/>
      <dgm:t>
        <a:bodyPr/>
        <a:lstStyle/>
        <a:p>
          <a:endParaRPr lang="en-US"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gm:t>
    </dgm:pt>
    <dgm:pt modelId="{6FCCE27E-5B61-DD4A-B6BD-6B5819D08467}" type="sibTrans" cxnId="{72322C47-11EA-5D49-8E2E-95FB06B081C0}">
      <dgm:prSet/>
      <dgm:spPr/>
      <dgm:t>
        <a:bodyPr/>
        <a:lstStyle/>
        <a:p>
          <a:endParaRPr lang="en-US"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gm:t>
    </dgm:pt>
    <dgm:pt modelId="{58B55D6C-B612-3C42-8C01-0BED23DA5909}">
      <dgm:prSet phldrT="[Text]" custT="1"/>
      <dgm:spPr/>
      <dgm:t>
        <a:bodyPr/>
        <a:lstStyle/>
        <a:p>
          <a:pPr rtl="0"/>
          <a:r>
            <a:rPr lang="en-US" sz="24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Unsupervised</a:t>
          </a:r>
        </a:p>
      </dgm:t>
    </dgm:pt>
    <dgm:pt modelId="{2F2B109F-9B0D-AE4F-9868-F154959049D2}" type="parTrans" cxnId="{B7E1FF65-DD30-3C4E-9E0A-42A5518D7D3D}">
      <dgm:prSet/>
      <dgm:spPr/>
      <dgm:t>
        <a:bodyPr/>
        <a:lstStyle/>
        <a:p>
          <a:endParaRPr lang="en-US"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gm:t>
    </dgm:pt>
    <dgm:pt modelId="{C531C9FF-104B-1F40-8FBF-0AEE39F16B3F}" type="sibTrans" cxnId="{B7E1FF65-DD30-3C4E-9E0A-42A5518D7D3D}">
      <dgm:prSet/>
      <dgm:spPr/>
      <dgm:t>
        <a:bodyPr/>
        <a:lstStyle/>
        <a:p>
          <a:endParaRPr lang="en-US"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gm:t>
    </dgm:pt>
    <dgm:pt modelId="{0196635E-B568-DA41-A292-8F0F57F2F8CB}">
      <dgm:prSet phldrT="[Text]" custT="1"/>
      <dgm:spPr/>
      <dgm:t>
        <a:bodyPr/>
        <a:lstStyle/>
        <a:p>
          <a:r>
            <a:rPr lang="en-US" sz="18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Data, no labels</a:t>
          </a:r>
        </a:p>
      </dgm:t>
    </dgm:pt>
    <dgm:pt modelId="{A94A8E6F-6679-EE4D-901C-88D6FD6FFFE7}" type="parTrans" cxnId="{3A45AFD2-A45B-EC4D-8261-632408279C83}">
      <dgm:prSet/>
      <dgm:spPr/>
      <dgm:t>
        <a:bodyPr/>
        <a:lstStyle/>
        <a:p>
          <a:endParaRPr lang="en-US"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gm:t>
    </dgm:pt>
    <dgm:pt modelId="{EF371E67-56EF-2948-BDF7-2D643D41B297}" type="sibTrans" cxnId="{3A45AFD2-A45B-EC4D-8261-632408279C83}">
      <dgm:prSet/>
      <dgm:spPr/>
      <dgm:t>
        <a:bodyPr/>
        <a:lstStyle/>
        <a:p>
          <a:endParaRPr lang="en-US"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gm:t>
    </dgm:pt>
    <dgm:pt modelId="{562C6F89-272B-974A-87DC-D0E37D72162F}">
      <dgm:prSet phldrT="[Text]" custT="1"/>
      <dgm:spPr/>
      <dgm:t>
        <a:bodyPr/>
        <a:lstStyle/>
        <a:p>
          <a:r>
            <a:rPr lang="en-US" sz="18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Regression</a:t>
          </a:r>
          <a:endParaRPr lang="en-US" sz="1600" dirty="0"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gm:t>
    </dgm:pt>
    <dgm:pt modelId="{BC3C4697-8176-C943-B8D6-D74129ADDDBA}" type="parTrans" cxnId="{7A98DD8D-5812-794C-AF73-CA33464541E7}">
      <dgm:prSet/>
      <dgm:spPr/>
      <dgm:t>
        <a:bodyPr/>
        <a:lstStyle/>
        <a:p>
          <a:endParaRPr lang="en-US"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gm:t>
    </dgm:pt>
    <dgm:pt modelId="{34FAD4E5-F466-E64A-B76B-70C8A56DB406}" type="sibTrans" cxnId="{7A98DD8D-5812-794C-AF73-CA33464541E7}">
      <dgm:prSet/>
      <dgm:spPr/>
      <dgm:t>
        <a:bodyPr/>
        <a:lstStyle/>
        <a:p>
          <a:endParaRPr lang="en-US"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gm:t>
    </dgm:pt>
    <dgm:pt modelId="{75AC1261-6E35-1447-9B30-93792D84B76C}">
      <dgm:prSet phldrT="[Text]" custT="1"/>
      <dgm:spPr/>
      <dgm:t>
        <a:bodyPr/>
        <a:lstStyle/>
        <a:p>
          <a:r>
            <a:rPr lang="en-US" sz="24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Semi-supervised</a:t>
          </a:r>
        </a:p>
      </dgm:t>
    </dgm:pt>
    <dgm:pt modelId="{598C1F5A-C28B-1D4A-BE74-32633DD696D5}" type="parTrans" cxnId="{CFB96A2C-3DEE-C440-B037-91B46894361C}">
      <dgm:prSet/>
      <dgm:spPr/>
      <dgm:t>
        <a:bodyPr/>
        <a:lstStyle/>
        <a:p>
          <a:endParaRPr lang="en-US"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gm:t>
    </dgm:pt>
    <dgm:pt modelId="{FB83780D-D0EF-674E-BC0B-2AD421411814}" type="sibTrans" cxnId="{CFB96A2C-3DEE-C440-B037-91B46894361C}">
      <dgm:prSet/>
      <dgm:spPr/>
      <dgm:t>
        <a:bodyPr/>
        <a:lstStyle/>
        <a:p>
          <a:endParaRPr lang="en-US"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gm:t>
    </dgm:pt>
    <dgm:pt modelId="{308D088B-F206-1748-8475-A1647EF1745F}">
      <dgm:prSet phldrT="[Text]" custT="1"/>
      <dgm:spPr/>
      <dgm:t>
        <a:bodyPr/>
        <a:lstStyle/>
        <a:p>
          <a:pPr rtl="0"/>
          <a:r>
            <a:rPr lang="en-US" sz="18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Data, some labels</a:t>
          </a:r>
        </a:p>
      </dgm:t>
    </dgm:pt>
    <dgm:pt modelId="{D5EF9A45-A230-F549-99BC-FA3FA4092491}" type="parTrans" cxnId="{2FFAD3BF-316C-5140-B27A-EAB479C71A61}">
      <dgm:prSet/>
      <dgm:spPr/>
      <dgm:t>
        <a:bodyPr/>
        <a:lstStyle/>
        <a:p>
          <a:endParaRPr lang="en-US"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gm:t>
    </dgm:pt>
    <dgm:pt modelId="{869FD74A-872A-7C48-912C-1C97839FFB49}" type="sibTrans" cxnId="{2FFAD3BF-316C-5140-B27A-EAB479C71A61}">
      <dgm:prSet/>
      <dgm:spPr/>
      <dgm:t>
        <a:bodyPr/>
        <a:lstStyle/>
        <a:p>
          <a:endParaRPr lang="en-US"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gm:t>
    </dgm:pt>
    <dgm:pt modelId="{D64C82FF-806B-7E40-AFBE-E32BAFBA3A72}">
      <dgm:prSet phldrT="[Text]" custT="1"/>
      <dgm:spPr/>
      <dgm:t>
        <a:bodyPr/>
        <a:lstStyle/>
        <a:p>
          <a:r>
            <a:rPr lang="en-US" sz="18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Active learning</a:t>
          </a:r>
          <a:endParaRPr lang="en-US" sz="1600" dirty="0"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gm:t>
    </dgm:pt>
    <dgm:pt modelId="{300A026A-B52C-C244-9473-F69747A08AE2}" type="parTrans" cxnId="{178A5C4D-4840-4D40-BAC2-BBAD35FA5810}">
      <dgm:prSet/>
      <dgm:spPr/>
      <dgm:t>
        <a:bodyPr/>
        <a:lstStyle/>
        <a:p>
          <a:endParaRPr lang="en-US"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gm:t>
    </dgm:pt>
    <dgm:pt modelId="{AE1BACBB-0566-734E-ADAC-17B2BE9599FF}" type="sibTrans" cxnId="{178A5C4D-4840-4D40-BAC2-BBAD35FA5810}">
      <dgm:prSet/>
      <dgm:spPr/>
      <dgm:t>
        <a:bodyPr/>
        <a:lstStyle/>
        <a:p>
          <a:endParaRPr lang="en-US"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gm:t>
    </dgm:pt>
    <dgm:pt modelId="{78C8CFD3-649B-6149-9617-5EFEE0E7F0AE}">
      <dgm:prSet phldrT="[Text]" custT="1"/>
      <dgm:spPr/>
      <dgm:t>
        <a:bodyPr/>
        <a:lstStyle/>
        <a:p>
          <a:r>
            <a:rPr lang="en-US" sz="18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Dimensionality reduction</a:t>
          </a:r>
        </a:p>
      </dgm:t>
    </dgm:pt>
    <dgm:pt modelId="{010A433B-6BF7-444A-AA4B-B8BE15A6313B}" type="parTrans" cxnId="{89DB1F28-9238-0445-B185-6FFBEEB34065}">
      <dgm:prSet/>
      <dgm:spPr/>
      <dgm:t>
        <a:bodyPr/>
        <a:lstStyle/>
        <a:p>
          <a:endParaRPr lang="en-US"/>
        </a:p>
      </dgm:t>
    </dgm:pt>
    <dgm:pt modelId="{B2544B9E-BB38-FB40-BBE2-CF1D5EE287F8}" type="sibTrans" cxnId="{89DB1F28-9238-0445-B185-6FFBEEB34065}">
      <dgm:prSet/>
      <dgm:spPr/>
      <dgm:t>
        <a:bodyPr/>
        <a:lstStyle/>
        <a:p>
          <a:endParaRPr lang="en-US"/>
        </a:p>
      </dgm:t>
    </dgm:pt>
    <dgm:pt modelId="{C9CBEDBE-D5EC-A04A-92E9-4DFC146DA765}">
      <dgm:prSet phldrT="[Text]" custT="1"/>
      <dgm:spPr/>
      <dgm:t>
        <a:bodyPr/>
        <a:lstStyle/>
        <a:p>
          <a:r>
            <a:rPr lang="en-US" sz="18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Classification, Labeling</a:t>
          </a:r>
        </a:p>
      </dgm:t>
    </dgm:pt>
    <dgm:pt modelId="{2512104F-E528-3A45-BA6A-FBFEA33BEF15}" type="parTrans" cxnId="{DA3BBD51-5BBA-FD4B-8554-F43421B7B091}">
      <dgm:prSet/>
      <dgm:spPr/>
      <dgm:t>
        <a:bodyPr/>
        <a:lstStyle/>
        <a:p>
          <a:endParaRPr lang="en-US"/>
        </a:p>
      </dgm:t>
    </dgm:pt>
    <dgm:pt modelId="{23DB2913-CEB9-B049-B7E0-C52BB16001C0}" type="sibTrans" cxnId="{DA3BBD51-5BBA-FD4B-8554-F43421B7B091}">
      <dgm:prSet/>
      <dgm:spPr/>
      <dgm:t>
        <a:bodyPr/>
        <a:lstStyle/>
        <a:p>
          <a:endParaRPr lang="en-US"/>
        </a:p>
      </dgm:t>
    </dgm:pt>
    <dgm:pt modelId="{E6F606DF-1F04-8447-9C2B-93958198585A}">
      <dgm:prSet phldrT="[Text]" custT="1"/>
      <dgm:spPr/>
      <dgm:t>
        <a:bodyPr/>
        <a:lstStyle/>
        <a:p>
          <a:r>
            <a:rPr lang="en-US" sz="18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Clustering</a:t>
          </a:r>
        </a:p>
      </dgm:t>
    </dgm:pt>
    <dgm:pt modelId="{75B13AD3-8A94-1246-91E6-E4FAFA4CE91A}" type="parTrans" cxnId="{DFB9B979-F6F4-EC40-8A99-7DB9FB45EBF0}">
      <dgm:prSet/>
      <dgm:spPr/>
      <dgm:t>
        <a:bodyPr/>
        <a:lstStyle/>
        <a:p>
          <a:endParaRPr lang="en-US"/>
        </a:p>
      </dgm:t>
    </dgm:pt>
    <dgm:pt modelId="{B72E1748-1888-8649-9EB3-A42AFF4BBEF8}" type="sibTrans" cxnId="{DFB9B979-F6F4-EC40-8A99-7DB9FB45EBF0}">
      <dgm:prSet/>
      <dgm:spPr/>
      <dgm:t>
        <a:bodyPr/>
        <a:lstStyle/>
        <a:p>
          <a:endParaRPr lang="en-US"/>
        </a:p>
      </dgm:t>
    </dgm:pt>
    <dgm:pt modelId="{D57967FD-47A6-8C46-9FC1-F71864D39330}">
      <dgm:prSet phldrT="[Text]" custT="1"/>
      <dgm:spPr/>
      <dgm:t>
        <a:bodyPr/>
        <a:lstStyle/>
        <a:p>
          <a:r>
            <a:rPr lang="en-US" sz="18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Reinforcement learning</a:t>
          </a:r>
        </a:p>
      </dgm:t>
    </dgm:pt>
    <dgm:pt modelId="{018C2F8C-A8B6-D647-BE04-548C5F3A1F64}" type="parTrans" cxnId="{CC903A7A-7F60-3146-A017-D439435B2304}">
      <dgm:prSet/>
      <dgm:spPr/>
    </dgm:pt>
    <dgm:pt modelId="{48D714F6-693F-3645-8F7A-87C98B7440BB}" type="sibTrans" cxnId="{CC903A7A-7F60-3146-A017-D439435B2304}">
      <dgm:prSet/>
      <dgm:spPr/>
    </dgm:pt>
    <dgm:pt modelId="{0BC18310-9707-7A46-9EB0-948C57CB5562}" type="pres">
      <dgm:prSet presAssocID="{6FCE8EDD-F4A5-7943-8A80-BA34EF7109DE}" presName="Name0" presStyleCnt="0">
        <dgm:presLayoutVars>
          <dgm:dir/>
          <dgm:animLvl val="lvl"/>
          <dgm:resizeHandles val="exact"/>
        </dgm:presLayoutVars>
      </dgm:prSet>
      <dgm:spPr/>
    </dgm:pt>
    <dgm:pt modelId="{FABAA5D7-DA3F-ED49-A327-ED7E38678EEA}" type="pres">
      <dgm:prSet presAssocID="{425E84F5-459E-8249-993A-98804CF8C014}" presName="linNode" presStyleCnt="0"/>
      <dgm:spPr/>
    </dgm:pt>
    <dgm:pt modelId="{A3797F35-C3A1-3E4A-A665-42EBAB932F9F}" type="pres">
      <dgm:prSet presAssocID="{425E84F5-459E-8249-993A-98804CF8C014}" presName="parentText" presStyleLbl="node1" presStyleIdx="0" presStyleCnt="3" custScaleX="151264">
        <dgm:presLayoutVars>
          <dgm:chMax val="1"/>
          <dgm:bulletEnabled val="1"/>
        </dgm:presLayoutVars>
      </dgm:prSet>
      <dgm:spPr/>
    </dgm:pt>
    <dgm:pt modelId="{6B306598-CA1E-0545-953D-0D2594B25666}" type="pres">
      <dgm:prSet presAssocID="{425E84F5-459E-8249-993A-98804CF8C014}" presName="descendantText" presStyleLbl="alignAccFollowNode1" presStyleIdx="0" presStyleCnt="3">
        <dgm:presLayoutVars>
          <dgm:bulletEnabled val="1"/>
        </dgm:presLayoutVars>
      </dgm:prSet>
      <dgm:spPr/>
    </dgm:pt>
    <dgm:pt modelId="{E01F51F6-A131-C14E-8C42-4D85FDFA2481}" type="pres">
      <dgm:prSet presAssocID="{A41B5BD7-E5C4-6345-8958-2CAF59DAEA23}" presName="sp" presStyleCnt="0"/>
      <dgm:spPr/>
    </dgm:pt>
    <dgm:pt modelId="{5D36F859-0007-F447-9DE8-226F71A73AD7}" type="pres">
      <dgm:prSet presAssocID="{58B55D6C-B612-3C42-8C01-0BED23DA5909}" presName="linNode" presStyleCnt="0"/>
      <dgm:spPr/>
    </dgm:pt>
    <dgm:pt modelId="{33DE3896-EDEC-1A47-8D2B-6B6BBD668483}" type="pres">
      <dgm:prSet presAssocID="{58B55D6C-B612-3C42-8C01-0BED23DA5909}" presName="parentText" presStyleLbl="node1" presStyleIdx="1" presStyleCnt="3" custScaleX="151264">
        <dgm:presLayoutVars>
          <dgm:chMax val="1"/>
          <dgm:bulletEnabled val="1"/>
        </dgm:presLayoutVars>
      </dgm:prSet>
      <dgm:spPr/>
    </dgm:pt>
    <dgm:pt modelId="{D4CF8C7B-D79A-6846-90FA-611E326A7AF8}" type="pres">
      <dgm:prSet presAssocID="{58B55D6C-B612-3C42-8C01-0BED23DA5909}" presName="descendantText" presStyleLbl="alignAccFollowNode1" presStyleIdx="1" presStyleCnt="3">
        <dgm:presLayoutVars>
          <dgm:bulletEnabled val="1"/>
        </dgm:presLayoutVars>
      </dgm:prSet>
      <dgm:spPr/>
    </dgm:pt>
    <dgm:pt modelId="{C1108C28-63D9-1D4D-A075-11229DE6A1F7}" type="pres">
      <dgm:prSet presAssocID="{C531C9FF-104B-1F40-8FBF-0AEE39F16B3F}" presName="sp" presStyleCnt="0"/>
      <dgm:spPr/>
    </dgm:pt>
    <dgm:pt modelId="{494C8AD0-78E9-8040-B0BF-FBE9ECDF4425}" type="pres">
      <dgm:prSet presAssocID="{75AC1261-6E35-1447-9B30-93792D84B76C}" presName="linNode" presStyleCnt="0"/>
      <dgm:spPr/>
    </dgm:pt>
    <dgm:pt modelId="{AEC7898E-B7DC-1B4E-9A16-C924DE306E67}" type="pres">
      <dgm:prSet presAssocID="{75AC1261-6E35-1447-9B30-93792D84B76C}" presName="parentText" presStyleLbl="node1" presStyleIdx="2" presStyleCnt="3" custScaleX="151264">
        <dgm:presLayoutVars>
          <dgm:chMax val="1"/>
          <dgm:bulletEnabled val="1"/>
        </dgm:presLayoutVars>
      </dgm:prSet>
      <dgm:spPr/>
    </dgm:pt>
    <dgm:pt modelId="{D3E5A4E2-5FBE-BB49-84D7-89918F502AC1}" type="pres">
      <dgm:prSet presAssocID="{75AC1261-6E35-1447-9B30-93792D84B76C}" presName="descendantText" presStyleLbl="alignAccFollowNode1" presStyleIdx="2" presStyleCnt="3">
        <dgm:presLayoutVars>
          <dgm:bulletEnabled val="1"/>
        </dgm:presLayoutVars>
      </dgm:prSet>
      <dgm:spPr/>
    </dgm:pt>
  </dgm:ptLst>
  <dgm:cxnLst>
    <dgm:cxn modelId="{39FC5010-1A6A-A942-A1BD-8AE04FE318C5}" type="presOf" srcId="{58B55D6C-B612-3C42-8C01-0BED23DA5909}" destId="{33DE3896-EDEC-1A47-8D2B-6B6BBD668483}" srcOrd="0" destOrd="0" presId="urn:microsoft.com/office/officeart/2005/8/layout/vList5"/>
    <dgm:cxn modelId="{89DB1F28-9238-0445-B185-6FFBEEB34065}" srcId="{0196635E-B568-DA41-A292-8F0F57F2F8CB}" destId="{78C8CFD3-649B-6149-9617-5EFEE0E7F0AE}" srcOrd="1" destOrd="0" parTransId="{010A433B-6BF7-444A-AA4B-B8BE15A6313B}" sibTransId="{B2544B9E-BB38-FB40-BBE2-CF1D5EE287F8}"/>
    <dgm:cxn modelId="{CFB96A2C-3DEE-C440-B037-91B46894361C}" srcId="{6FCE8EDD-F4A5-7943-8A80-BA34EF7109DE}" destId="{75AC1261-6E35-1447-9B30-93792D84B76C}" srcOrd="2" destOrd="0" parTransId="{598C1F5A-C28B-1D4A-BE74-32633DD696D5}" sibTransId="{FB83780D-D0EF-674E-BC0B-2AD421411814}"/>
    <dgm:cxn modelId="{1DC0C22E-2A7F-F54D-8E74-64EE5512A6DC}" type="presOf" srcId="{0196635E-B568-DA41-A292-8F0F57F2F8CB}" destId="{D4CF8C7B-D79A-6846-90FA-611E326A7AF8}" srcOrd="0" destOrd="0" presId="urn:microsoft.com/office/officeart/2005/8/layout/vList5"/>
    <dgm:cxn modelId="{FA2DB435-DEAD-9C41-8E8A-A6C2F7FA1AB2}" type="presOf" srcId="{C9CBEDBE-D5EC-A04A-92E9-4DFC146DA765}" destId="{6B306598-CA1E-0545-953D-0D2594B25666}" srcOrd="0" destOrd="1" presId="urn:microsoft.com/office/officeart/2005/8/layout/vList5"/>
    <dgm:cxn modelId="{72322C47-11EA-5D49-8E2E-95FB06B081C0}" srcId="{425E84F5-459E-8249-993A-98804CF8C014}" destId="{F4C74172-CC16-F647-AD42-E1DF1C64C5CC}" srcOrd="0" destOrd="0" parTransId="{A0716E6B-8D2C-9D4F-AB06-53C41DA6B4CA}" sibTransId="{6FCCE27E-5B61-DD4A-B6BD-6B5819D08467}"/>
    <dgm:cxn modelId="{178A5C4D-4840-4D40-BAC2-BBAD35FA5810}" srcId="{308D088B-F206-1748-8475-A1647EF1745F}" destId="{D64C82FF-806B-7E40-AFBE-E32BAFBA3A72}" srcOrd="0" destOrd="0" parTransId="{300A026A-B52C-C244-9473-F69747A08AE2}" sibTransId="{AE1BACBB-0566-734E-ADAC-17B2BE9599FF}"/>
    <dgm:cxn modelId="{DA3BBD51-5BBA-FD4B-8554-F43421B7B091}" srcId="{F4C74172-CC16-F647-AD42-E1DF1C64C5CC}" destId="{C9CBEDBE-D5EC-A04A-92E9-4DFC146DA765}" srcOrd="0" destOrd="0" parTransId="{2512104F-E528-3A45-BA6A-FBFEA33BEF15}" sibTransId="{23DB2913-CEB9-B049-B7E0-C52BB16001C0}"/>
    <dgm:cxn modelId="{F0331356-24E0-3948-B549-261BC70D3702}" type="presOf" srcId="{D57967FD-47A6-8C46-9FC1-F71864D39330}" destId="{D3E5A4E2-5FBE-BB49-84D7-89918F502AC1}" srcOrd="0" destOrd="2" presId="urn:microsoft.com/office/officeart/2005/8/layout/vList5"/>
    <dgm:cxn modelId="{BDEA6F5B-C782-EB44-BEED-68A42FA49F46}" type="presOf" srcId="{425E84F5-459E-8249-993A-98804CF8C014}" destId="{A3797F35-C3A1-3E4A-A665-42EBAB932F9F}" srcOrd="0" destOrd="0" presId="urn:microsoft.com/office/officeart/2005/8/layout/vList5"/>
    <dgm:cxn modelId="{B7E1FF65-DD30-3C4E-9E0A-42A5518D7D3D}" srcId="{6FCE8EDD-F4A5-7943-8A80-BA34EF7109DE}" destId="{58B55D6C-B612-3C42-8C01-0BED23DA5909}" srcOrd="1" destOrd="0" parTransId="{2F2B109F-9B0D-AE4F-9868-F154959049D2}" sibTransId="{C531C9FF-104B-1F40-8FBF-0AEE39F16B3F}"/>
    <dgm:cxn modelId="{B064F072-FEF6-0741-B1BE-61FC58241F93}" type="presOf" srcId="{D64C82FF-806B-7E40-AFBE-E32BAFBA3A72}" destId="{D3E5A4E2-5FBE-BB49-84D7-89918F502AC1}" srcOrd="0" destOrd="1" presId="urn:microsoft.com/office/officeart/2005/8/layout/vList5"/>
    <dgm:cxn modelId="{066DB475-B00E-2A45-AB9A-523C7270D446}" type="presOf" srcId="{562C6F89-272B-974A-87DC-D0E37D72162F}" destId="{6B306598-CA1E-0545-953D-0D2594B25666}" srcOrd="0" destOrd="2" presId="urn:microsoft.com/office/officeart/2005/8/layout/vList5"/>
    <dgm:cxn modelId="{DFB9B979-F6F4-EC40-8A99-7DB9FB45EBF0}" srcId="{0196635E-B568-DA41-A292-8F0F57F2F8CB}" destId="{E6F606DF-1F04-8447-9C2B-93958198585A}" srcOrd="0" destOrd="0" parTransId="{75B13AD3-8A94-1246-91E6-E4FAFA4CE91A}" sibTransId="{B72E1748-1888-8649-9EB3-A42AFF4BBEF8}"/>
    <dgm:cxn modelId="{CC903A7A-7F60-3146-A017-D439435B2304}" srcId="{308D088B-F206-1748-8475-A1647EF1745F}" destId="{D57967FD-47A6-8C46-9FC1-F71864D39330}" srcOrd="1" destOrd="0" parTransId="{018C2F8C-A8B6-D647-BE04-548C5F3A1F64}" sibTransId="{48D714F6-693F-3645-8F7A-87C98B7440BB}"/>
    <dgm:cxn modelId="{A8F71F7C-BA8D-5244-BDFC-316D53A5AE82}" type="presOf" srcId="{E6F606DF-1F04-8447-9C2B-93958198585A}" destId="{D4CF8C7B-D79A-6846-90FA-611E326A7AF8}" srcOrd="0" destOrd="1" presId="urn:microsoft.com/office/officeart/2005/8/layout/vList5"/>
    <dgm:cxn modelId="{3ECE6680-C187-2941-B2E3-629F8F0AA33B}" type="presOf" srcId="{6FCE8EDD-F4A5-7943-8A80-BA34EF7109DE}" destId="{0BC18310-9707-7A46-9EB0-948C57CB5562}" srcOrd="0" destOrd="0" presId="urn:microsoft.com/office/officeart/2005/8/layout/vList5"/>
    <dgm:cxn modelId="{7A98DD8D-5812-794C-AF73-CA33464541E7}" srcId="{F4C74172-CC16-F647-AD42-E1DF1C64C5CC}" destId="{562C6F89-272B-974A-87DC-D0E37D72162F}" srcOrd="1" destOrd="0" parTransId="{BC3C4697-8176-C943-B8D6-D74129ADDDBA}" sibTransId="{34FAD4E5-F466-E64A-B76B-70C8A56DB406}"/>
    <dgm:cxn modelId="{4AC2E4BC-A752-3449-9D35-B6D8EDB9DF0F}" type="presOf" srcId="{F4C74172-CC16-F647-AD42-E1DF1C64C5CC}" destId="{6B306598-CA1E-0545-953D-0D2594B25666}" srcOrd="0" destOrd="0" presId="urn:microsoft.com/office/officeart/2005/8/layout/vList5"/>
    <dgm:cxn modelId="{2FFAD3BF-316C-5140-B27A-EAB479C71A61}" srcId="{75AC1261-6E35-1447-9B30-93792D84B76C}" destId="{308D088B-F206-1748-8475-A1647EF1745F}" srcOrd="0" destOrd="0" parTransId="{D5EF9A45-A230-F549-99BC-FA3FA4092491}" sibTransId="{869FD74A-872A-7C48-912C-1C97839FFB49}"/>
    <dgm:cxn modelId="{8A8156CC-2635-A649-AE6E-88FA983FF99B}" type="presOf" srcId="{78C8CFD3-649B-6149-9617-5EFEE0E7F0AE}" destId="{D4CF8C7B-D79A-6846-90FA-611E326A7AF8}" srcOrd="0" destOrd="2" presId="urn:microsoft.com/office/officeart/2005/8/layout/vList5"/>
    <dgm:cxn modelId="{259D78D1-BAA6-8048-853B-DED946AA9DE5}" type="presOf" srcId="{308D088B-F206-1748-8475-A1647EF1745F}" destId="{D3E5A4E2-5FBE-BB49-84D7-89918F502AC1}" srcOrd="0" destOrd="0" presId="urn:microsoft.com/office/officeart/2005/8/layout/vList5"/>
    <dgm:cxn modelId="{3A45AFD2-A45B-EC4D-8261-632408279C83}" srcId="{58B55D6C-B612-3C42-8C01-0BED23DA5909}" destId="{0196635E-B568-DA41-A292-8F0F57F2F8CB}" srcOrd="0" destOrd="0" parTransId="{A94A8E6F-6679-EE4D-901C-88D6FD6FFFE7}" sibTransId="{EF371E67-56EF-2948-BDF7-2D643D41B297}"/>
    <dgm:cxn modelId="{14B5FAD6-C4A8-A041-814A-58E7EA6FE91B}" srcId="{6FCE8EDD-F4A5-7943-8A80-BA34EF7109DE}" destId="{425E84F5-459E-8249-993A-98804CF8C014}" srcOrd="0" destOrd="0" parTransId="{F5721963-5710-3545-B22A-43679531BA6B}" sibTransId="{A41B5BD7-E5C4-6345-8958-2CAF59DAEA23}"/>
    <dgm:cxn modelId="{24844BEF-DB3D-6C4C-88F7-0F97802AEEC1}" type="presOf" srcId="{75AC1261-6E35-1447-9B30-93792D84B76C}" destId="{AEC7898E-B7DC-1B4E-9A16-C924DE306E67}" srcOrd="0" destOrd="0" presId="urn:microsoft.com/office/officeart/2005/8/layout/vList5"/>
    <dgm:cxn modelId="{FAF26952-4228-5049-8263-D2A539457186}" type="presParOf" srcId="{0BC18310-9707-7A46-9EB0-948C57CB5562}" destId="{FABAA5D7-DA3F-ED49-A327-ED7E38678EEA}" srcOrd="0" destOrd="0" presId="urn:microsoft.com/office/officeart/2005/8/layout/vList5"/>
    <dgm:cxn modelId="{4B2365A2-DB8D-DB46-9F94-EA2627BAEEF2}" type="presParOf" srcId="{FABAA5D7-DA3F-ED49-A327-ED7E38678EEA}" destId="{A3797F35-C3A1-3E4A-A665-42EBAB932F9F}" srcOrd="0" destOrd="0" presId="urn:microsoft.com/office/officeart/2005/8/layout/vList5"/>
    <dgm:cxn modelId="{D78AB605-BA33-3A48-8832-976C8F734BB0}" type="presParOf" srcId="{FABAA5D7-DA3F-ED49-A327-ED7E38678EEA}" destId="{6B306598-CA1E-0545-953D-0D2594B25666}" srcOrd="1" destOrd="0" presId="urn:microsoft.com/office/officeart/2005/8/layout/vList5"/>
    <dgm:cxn modelId="{6AC00AC1-47B3-A242-A0A2-C92452DCA500}" type="presParOf" srcId="{0BC18310-9707-7A46-9EB0-948C57CB5562}" destId="{E01F51F6-A131-C14E-8C42-4D85FDFA2481}" srcOrd="1" destOrd="0" presId="urn:microsoft.com/office/officeart/2005/8/layout/vList5"/>
    <dgm:cxn modelId="{0B46F784-330A-1F4A-83C2-CB910D6C95F8}" type="presParOf" srcId="{0BC18310-9707-7A46-9EB0-948C57CB5562}" destId="{5D36F859-0007-F447-9DE8-226F71A73AD7}" srcOrd="2" destOrd="0" presId="urn:microsoft.com/office/officeart/2005/8/layout/vList5"/>
    <dgm:cxn modelId="{022A9F00-D3E3-1F4F-86F6-67E88FAFB69E}" type="presParOf" srcId="{5D36F859-0007-F447-9DE8-226F71A73AD7}" destId="{33DE3896-EDEC-1A47-8D2B-6B6BBD668483}" srcOrd="0" destOrd="0" presId="urn:microsoft.com/office/officeart/2005/8/layout/vList5"/>
    <dgm:cxn modelId="{A80BDB72-460A-164D-A3CF-5A4A29070CA2}" type="presParOf" srcId="{5D36F859-0007-F447-9DE8-226F71A73AD7}" destId="{D4CF8C7B-D79A-6846-90FA-611E326A7AF8}" srcOrd="1" destOrd="0" presId="urn:microsoft.com/office/officeart/2005/8/layout/vList5"/>
    <dgm:cxn modelId="{0CEA0154-52BB-E54F-A9A8-1C93348988BC}" type="presParOf" srcId="{0BC18310-9707-7A46-9EB0-948C57CB5562}" destId="{C1108C28-63D9-1D4D-A075-11229DE6A1F7}" srcOrd="3" destOrd="0" presId="urn:microsoft.com/office/officeart/2005/8/layout/vList5"/>
    <dgm:cxn modelId="{6BFC3FF9-1E31-8A47-A834-77B00D502496}" type="presParOf" srcId="{0BC18310-9707-7A46-9EB0-948C57CB5562}" destId="{494C8AD0-78E9-8040-B0BF-FBE9ECDF4425}" srcOrd="4" destOrd="0" presId="urn:microsoft.com/office/officeart/2005/8/layout/vList5"/>
    <dgm:cxn modelId="{CC1C2615-2956-7A46-B88A-993F99ECABC6}" type="presParOf" srcId="{494C8AD0-78E9-8040-B0BF-FBE9ECDF4425}" destId="{AEC7898E-B7DC-1B4E-9A16-C924DE306E67}" srcOrd="0" destOrd="0" presId="urn:microsoft.com/office/officeart/2005/8/layout/vList5"/>
    <dgm:cxn modelId="{E8F80D7C-16AE-EC45-9004-AC066F5994DC}" type="presParOf" srcId="{494C8AD0-78E9-8040-B0BF-FBE9ECDF4425}" destId="{D3E5A4E2-5FBE-BB49-84D7-89918F502AC1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306598-CA1E-0545-953D-0D2594B25666}">
      <dsp:nvSpPr>
        <dsp:cNvPr id="0" name=""/>
        <dsp:cNvSpPr/>
      </dsp:nvSpPr>
      <dsp:spPr>
        <a:xfrm rot="5400000">
          <a:off x="5004082" y="-2005013"/>
          <a:ext cx="893383" cy="5130140"/>
        </a:xfrm>
        <a:prstGeom prst="round2Same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Flexible APIs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Bindings: Python, Scala, C, C++, R, Clojure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Examples and tutorials</a:t>
          </a:r>
          <a:endParaRPr lang="en-US" sz="1600" kern="1200" dirty="0"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sp:txBody>
      <dsp:txXfrm rot="-5400000">
        <a:off x="2885704" y="156976"/>
        <a:ext cx="5086529" cy="806161"/>
      </dsp:txXfrm>
    </dsp:sp>
    <dsp:sp modelId="{A3797F35-C3A1-3E4A-A665-42EBAB932F9F}">
      <dsp:nvSpPr>
        <dsp:cNvPr id="0" name=""/>
        <dsp:cNvSpPr/>
      </dsp:nvSpPr>
      <dsp:spPr>
        <a:xfrm>
          <a:off x="0" y="1692"/>
          <a:ext cx="2885703" cy="1116729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0" lvl="0" indent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Ease of Use</a:t>
          </a:r>
        </a:p>
      </dsp:txBody>
      <dsp:txXfrm>
        <a:off x="54514" y="56206"/>
        <a:ext cx="2776675" cy="1007701"/>
      </dsp:txXfrm>
    </dsp:sp>
    <dsp:sp modelId="{D4CF8C7B-D79A-6846-90FA-611E326A7AF8}">
      <dsp:nvSpPr>
        <dsp:cNvPr id="0" name=""/>
        <dsp:cNvSpPr/>
      </dsp:nvSpPr>
      <dsp:spPr>
        <a:xfrm rot="5400000">
          <a:off x="5004082" y="-832447"/>
          <a:ext cx="893383" cy="5130140"/>
        </a:xfrm>
        <a:prstGeom prst="round2Same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Optimized for CPU, GPU, ARM (and more)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Highly scalable distributed training</a:t>
          </a:r>
        </a:p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Quantization, Sparse, NCCL, and more…</a:t>
          </a:r>
        </a:p>
      </dsp:txBody>
      <dsp:txXfrm rot="-5400000">
        <a:off x="2885704" y="1329542"/>
        <a:ext cx="5086529" cy="806161"/>
      </dsp:txXfrm>
    </dsp:sp>
    <dsp:sp modelId="{33DE3896-EDEC-1A47-8D2B-6B6BBD668483}">
      <dsp:nvSpPr>
        <dsp:cNvPr id="0" name=""/>
        <dsp:cNvSpPr/>
      </dsp:nvSpPr>
      <dsp:spPr>
        <a:xfrm>
          <a:off x="0" y="1174258"/>
          <a:ext cx="2885703" cy="1116729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0" lvl="0" indent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Performance</a:t>
          </a:r>
        </a:p>
      </dsp:txBody>
      <dsp:txXfrm>
        <a:off x="54514" y="1228772"/>
        <a:ext cx="2776675" cy="1007701"/>
      </dsp:txXfrm>
    </dsp:sp>
    <dsp:sp modelId="{D3E5A4E2-5FBE-BB49-84D7-89918F502AC1}">
      <dsp:nvSpPr>
        <dsp:cNvPr id="0" name=""/>
        <dsp:cNvSpPr/>
      </dsp:nvSpPr>
      <dsp:spPr>
        <a:xfrm rot="5400000">
          <a:off x="5004082" y="340119"/>
          <a:ext cx="893383" cy="5130140"/>
        </a:xfrm>
        <a:prstGeom prst="round2Same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Train on cloud, predict on edge</a:t>
          </a:r>
        </a:p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Model serving framework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ONNX support</a:t>
          </a:r>
        </a:p>
      </dsp:txBody>
      <dsp:txXfrm rot="-5400000">
        <a:off x="2885704" y="2502109"/>
        <a:ext cx="5086529" cy="806161"/>
      </dsp:txXfrm>
    </dsp:sp>
    <dsp:sp modelId="{AEC7898E-B7DC-1B4E-9A16-C924DE306E67}">
      <dsp:nvSpPr>
        <dsp:cNvPr id="0" name=""/>
        <dsp:cNvSpPr/>
      </dsp:nvSpPr>
      <dsp:spPr>
        <a:xfrm>
          <a:off x="0" y="2346824"/>
          <a:ext cx="2885703" cy="1116729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Portability</a:t>
          </a:r>
        </a:p>
      </dsp:txBody>
      <dsp:txXfrm>
        <a:off x="54514" y="2401338"/>
        <a:ext cx="2776675" cy="100770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B12D31-5D3C-D645-8B8A-B31709E99192}">
      <dsp:nvSpPr>
        <dsp:cNvPr id="0" name=""/>
        <dsp:cNvSpPr/>
      </dsp:nvSpPr>
      <dsp:spPr>
        <a:xfrm>
          <a:off x="1013855" y="0"/>
          <a:ext cx="3837630" cy="3837630"/>
        </a:xfrm>
        <a:prstGeom prst="ellipse">
          <a:avLst/>
        </a:prstGeom>
        <a:solidFill>
          <a:srgbClr val="009CE4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marL="0" lvl="0" indent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0" kern="1200" dirty="0"/>
            <a:t>AI</a:t>
          </a:r>
        </a:p>
      </dsp:txBody>
      <dsp:txXfrm>
        <a:off x="2262044" y="191881"/>
        <a:ext cx="1341251" cy="575644"/>
      </dsp:txXfrm>
    </dsp:sp>
    <dsp:sp modelId="{A70B5D8B-9A06-B440-AE55-CEA705532989}">
      <dsp:nvSpPr>
        <dsp:cNvPr id="0" name=""/>
        <dsp:cNvSpPr/>
      </dsp:nvSpPr>
      <dsp:spPr>
        <a:xfrm>
          <a:off x="1493559" y="959407"/>
          <a:ext cx="2878222" cy="2878222"/>
        </a:xfrm>
        <a:prstGeom prst="ellipse">
          <a:avLst/>
        </a:prstGeom>
        <a:solidFill>
          <a:srgbClr val="009CE4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kern="1200" dirty="0"/>
            <a:t>Machine Learning</a:t>
          </a:r>
        </a:p>
      </dsp:txBody>
      <dsp:txXfrm>
        <a:off x="2262044" y="1139296"/>
        <a:ext cx="1341251" cy="539666"/>
      </dsp:txXfrm>
    </dsp:sp>
    <dsp:sp modelId="{01C5D250-180A-6542-B9B5-F5D5D1104541}">
      <dsp:nvSpPr>
        <dsp:cNvPr id="0" name=""/>
        <dsp:cNvSpPr/>
      </dsp:nvSpPr>
      <dsp:spPr>
        <a:xfrm>
          <a:off x="1973263" y="1918815"/>
          <a:ext cx="1918815" cy="1918815"/>
        </a:xfrm>
        <a:prstGeom prst="ellipse">
          <a:avLst/>
        </a:prstGeom>
        <a:solidFill>
          <a:srgbClr val="009CE4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kern="1200" dirty="0"/>
            <a:t>Deep Learning</a:t>
          </a:r>
        </a:p>
      </dsp:txBody>
      <dsp:txXfrm>
        <a:off x="2254266" y="2398518"/>
        <a:ext cx="1356807" cy="95940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306598-CA1E-0545-953D-0D2594B25666}">
      <dsp:nvSpPr>
        <dsp:cNvPr id="0" name=""/>
        <dsp:cNvSpPr/>
      </dsp:nvSpPr>
      <dsp:spPr>
        <a:xfrm rot="5400000">
          <a:off x="5385733" y="-1597933"/>
          <a:ext cx="893383" cy="4315980"/>
        </a:xfrm>
        <a:prstGeom prst="round2Same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Data &amp; labels</a:t>
          </a:r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Classification, Labeling</a:t>
          </a:r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Regression</a:t>
          </a:r>
          <a:endParaRPr lang="en-US" sz="1600" kern="1200" dirty="0"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sp:txBody>
      <dsp:txXfrm rot="-5400000">
        <a:off x="3674435" y="156976"/>
        <a:ext cx="4272369" cy="806161"/>
      </dsp:txXfrm>
    </dsp:sp>
    <dsp:sp modelId="{A3797F35-C3A1-3E4A-A665-42EBAB932F9F}">
      <dsp:nvSpPr>
        <dsp:cNvPr id="0" name=""/>
        <dsp:cNvSpPr/>
      </dsp:nvSpPr>
      <dsp:spPr>
        <a:xfrm>
          <a:off x="2140" y="1692"/>
          <a:ext cx="3672294" cy="1116729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0" lvl="0" indent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Supervised</a:t>
          </a:r>
        </a:p>
      </dsp:txBody>
      <dsp:txXfrm>
        <a:off x="56654" y="56206"/>
        <a:ext cx="3563266" cy="1007701"/>
      </dsp:txXfrm>
    </dsp:sp>
    <dsp:sp modelId="{D4CF8C7B-D79A-6846-90FA-611E326A7AF8}">
      <dsp:nvSpPr>
        <dsp:cNvPr id="0" name=""/>
        <dsp:cNvSpPr/>
      </dsp:nvSpPr>
      <dsp:spPr>
        <a:xfrm rot="5400000">
          <a:off x="5385733" y="-425367"/>
          <a:ext cx="893383" cy="4315980"/>
        </a:xfrm>
        <a:prstGeom prst="round2Same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Data, no labels</a:t>
          </a:r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Clustering</a:t>
          </a:r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Dimensionality reduction</a:t>
          </a:r>
        </a:p>
      </dsp:txBody>
      <dsp:txXfrm rot="-5400000">
        <a:off x="3674435" y="1329542"/>
        <a:ext cx="4272369" cy="806161"/>
      </dsp:txXfrm>
    </dsp:sp>
    <dsp:sp modelId="{33DE3896-EDEC-1A47-8D2B-6B6BBD668483}">
      <dsp:nvSpPr>
        <dsp:cNvPr id="0" name=""/>
        <dsp:cNvSpPr/>
      </dsp:nvSpPr>
      <dsp:spPr>
        <a:xfrm>
          <a:off x="2140" y="1174258"/>
          <a:ext cx="3672294" cy="1116729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0" lvl="0" indent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Unsupervised</a:t>
          </a:r>
        </a:p>
      </dsp:txBody>
      <dsp:txXfrm>
        <a:off x="56654" y="1228772"/>
        <a:ext cx="3563266" cy="1007701"/>
      </dsp:txXfrm>
    </dsp:sp>
    <dsp:sp modelId="{D3E5A4E2-5FBE-BB49-84D7-89918F502AC1}">
      <dsp:nvSpPr>
        <dsp:cNvPr id="0" name=""/>
        <dsp:cNvSpPr/>
      </dsp:nvSpPr>
      <dsp:spPr>
        <a:xfrm rot="5400000">
          <a:off x="5385733" y="747199"/>
          <a:ext cx="893383" cy="4315980"/>
        </a:xfrm>
        <a:prstGeom prst="round2Same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Data, some labels</a:t>
          </a:r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Active learning</a:t>
          </a:r>
          <a:endParaRPr lang="en-US" sz="1600" kern="1200" dirty="0"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Reinforcement learning</a:t>
          </a:r>
        </a:p>
      </dsp:txBody>
      <dsp:txXfrm rot="-5400000">
        <a:off x="3674435" y="2502109"/>
        <a:ext cx="4272369" cy="806161"/>
      </dsp:txXfrm>
    </dsp:sp>
    <dsp:sp modelId="{AEC7898E-B7DC-1B4E-9A16-C924DE306E67}">
      <dsp:nvSpPr>
        <dsp:cNvPr id="0" name=""/>
        <dsp:cNvSpPr/>
      </dsp:nvSpPr>
      <dsp:spPr>
        <a:xfrm>
          <a:off x="2140" y="2346824"/>
          <a:ext cx="3672294" cy="1116729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Semi-supervised</a:t>
          </a:r>
        </a:p>
      </dsp:txBody>
      <dsp:txXfrm>
        <a:off x="56654" y="2401338"/>
        <a:ext cx="3563266" cy="100770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enn2">
  <dgm:title val=""/>
  <dgm:desc val=""/>
  <dgm:catLst>
    <dgm:cat type="relationship" pri="3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1">
      <dgm:if name="Name2" axis="ch" ptType="node" func="cnt" op="lte" val="3">
        <dgm:constrLst>
          <dgm:constr type="w" for="ch" forName="comp1" refType="w"/>
          <dgm:constr type="h" for="ch" forName="comp1" refType="w" refFor="ch" refForName="comp1"/>
          <dgm:constr type="w" for="ch" forName="comp2" refType="w" fact="0.7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5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primFontSz" for="des" ptType="node" op="equ" val="65"/>
        </dgm:constrLst>
      </dgm:if>
      <dgm:if name="Name3" axis="ch" ptType="node" func="cnt" op="equ" val="4">
        <dgm:constrLst>
          <dgm:constr type="w" for="ch" forName="comp1" refType="w"/>
          <dgm:constr type="h" for="ch" forName="comp1" refType="w" refFor="ch" refForName="comp1"/>
          <dgm:constr type="w" for="ch" forName="comp2" refType="w" fact="0.8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6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4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primFontSz" for="des" ptType="node" op="equ" val="65"/>
        </dgm:constrLst>
      </dgm:if>
      <dgm:else name="Name4">
        <dgm:constrLst>
          <dgm:constr type="w" for="ch" forName="comp1" refType="w"/>
          <dgm:constr type="h" for="ch" forName="comp1" refType="w" refFor="ch" refForName="comp1"/>
          <dgm:constr type="w" for="ch" forName="comp2" refType="w" fact="0.8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7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55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w" for="ch" forName="comp5" refType="w" fact="0.4"/>
          <dgm:constr type="h" for="ch" forName="comp5" refType="w" refFor="ch" refForName="comp5"/>
          <dgm:constr type="ctrX" for="ch" forName="comp5" refType="ctrX" refFor="ch" refForName="comp1"/>
          <dgm:constr type="b" for="ch" forName="comp5" refType="b" refFor="ch" refForName="comp1"/>
          <dgm:constr type="w" for="ch" forName="comp6" refType="w" fact="0.25"/>
          <dgm:constr type="h" for="ch" forName="comp6" refType="w" refFor="ch" refForName="comp6"/>
          <dgm:constr type="ctrX" for="ch" forName="comp6" refType="ctrX" refFor="ch" refForName="comp1"/>
          <dgm:constr type="b" for="ch" forName="comp6" refType="b" refFor="ch" refForName="comp1"/>
          <dgm:constr type="w" for="ch" forName="comp7" refType="w" fact="0.15"/>
          <dgm:constr type="h" for="ch" forName="comp7" refType="w" refFor="ch" refForName="comp7"/>
          <dgm:constr type="ctrX" for="ch" forName="comp7" refType="ctrX" refFor="ch" refForName="comp1"/>
          <dgm:constr type="b" for="ch" forName="comp7" refType="b" refFor="ch" refForName="comp1"/>
          <dgm:constr type="primFontSz" for="des" ptType="node" op="equ" val="65"/>
        </dgm:constrLst>
      </dgm:else>
    </dgm:choose>
    <dgm:ruleLst/>
    <dgm:choose name="Name5">
      <dgm:if name="Name6" axis="ch" ptType="node" func="cnt" op="gte" val="1">
        <dgm:layoutNode name="comp1">
          <dgm:alg type="composite"/>
          <dgm:shape xmlns:r="http://schemas.openxmlformats.org/officeDocument/2006/relationships" r:blip="">
            <dgm:adjLst/>
          </dgm:shape>
          <dgm:presOf/>
          <dgm:choose name="Name7">
            <dgm:if name="Name8" axis="ch" ptType="node" func="cnt" op="equ" val="1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5"/>
                <dgm:constr type="w" for="ch" forName="c1text" refType="w" refFor="ch" refForName="circle1" fact="0.70711"/>
                <dgm:constr type="h" for="ch" forName="c1text" refType="h" refFor="ch" refForName="circle1" fact="0.5"/>
              </dgm:constrLst>
            </dgm:if>
            <dgm:if name="Name9" axis="ch" ptType="node" func="cnt" op="equ" val="2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6"/>
                <dgm:constr type="w" for="ch" forName="c1text" refType="w" refFor="ch" refForName="circle1" fact="0.525"/>
                <dgm:constr type="h" for="ch" forName="c1text" refType="h" refFor="ch" refForName="circle1" fact="0.17"/>
              </dgm:constrLst>
            </dgm:if>
            <dgm:if name="Name10" axis="ch" ptType="node" func="cnt" op="equ" val="3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3495"/>
                <dgm:constr type="h" for="ch" forName="c1text" refType="h" refFor="ch" refForName="circle1" fact="0.15"/>
              </dgm:constrLst>
            </dgm:if>
            <dgm:if name="Name11" axis="ch" ptType="node" func="cnt" op="equ" val="4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2796"/>
                <dgm:constr type="h" for="ch" forName="c1text" refType="h" refFor="ch" refForName="circle1" fact="0.15"/>
              </dgm:constrLst>
            </dgm:if>
            <dgm:if name="Name12" axis="ch" ptType="node" func="cnt" op="gte" val="5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"/>
                <dgm:constr type="w" for="ch" forName="c1text" refType="w" refFor="ch" refForName="circle1" fact="0.375"/>
                <dgm:constr type="h" for="ch" forName="c1text" refType="h" refFor="ch" refForName="circle1" fact="0.1"/>
              </dgm:constrLst>
            </dgm:if>
            <dgm:else name="Name13"/>
          </dgm:choose>
          <dgm:ruleLst/>
          <dgm:layoutNode name="circle1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1 1" cnt="1 0"/>
            <dgm:constrLst>
              <dgm:constr type="h" refType="w"/>
            </dgm:constrLst>
            <dgm:ruleLst/>
          </dgm:layoutNode>
          <dgm:layoutNode name="c1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1 1" cnt="1 0"/>
            <dgm:constrLst/>
            <dgm:ruleLst>
              <dgm:rule type="primFontSz" val="5" fact="NaN" max="NaN"/>
            </dgm:ruleLst>
          </dgm:layoutNode>
        </dgm:layoutNode>
      </dgm:if>
      <dgm:else name="Name14"/>
    </dgm:choose>
    <dgm:choose name="Name15">
      <dgm:if name="Name16" axis="ch" ptType="node" func="cnt" op="gte" val="2">
        <dgm:layoutNode name="comp2">
          <dgm:alg type="composite"/>
          <dgm:shape xmlns:r="http://schemas.openxmlformats.org/officeDocument/2006/relationships" r:blip="">
            <dgm:adjLst/>
          </dgm:shape>
          <dgm:presOf/>
          <dgm:choose name="Name17">
            <dgm:if name="Name18" axis="ch" ptType="node" func="cnt" op="equ" val="2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5"/>
                <dgm:constr type="w" for="ch" forName="c2text" refType="w" refFor="ch" refForName="circle2" fact="0.70711"/>
                <dgm:constr type="h" for="ch" forName="c2text" refType="h" refFor="ch" refForName="circle2" fact="0.5"/>
              </dgm:constrLst>
            </dgm:if>
            <dgm:if name="Name19" axis="ch" ptType="node" func="cnt" op="equ" val="3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625"/>
                <dgm:constr type="w" for="ch" forName="c2text" refType="w" refFor="ch" refForName="circle2" fact="0.466"/>
                <dgm:constr type="h" for="ch" forName="c2text" refType="h" refFor="ch" refForName="circle2" fact="0.1875"/>
              </dgm:constrLst>
            </dgm:if>
            <dgm:if name="Name20" axis="ch" ptType="node" func="cnt" op="equ" val="4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"/>
                <dgm:constr type="w" for="ch" forName="c2text" refType="w" refFor="ch" refForName="circle2" fact="0.3495"/>
                <dgm:constr type="h" for="ch" forName="c2text" refType="h" refFor="ch" refForName="circle2" fact="0.18"/>
              </dgm:constrLst>
            </dgm:if>
            <dgm:if name="Name21" axis="ch" ptType="node" func="cnt" op="gte" val="5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15"/>
                <dgm:constr type="w" for="ch" forName="c2text" refType="w" refFor="ch" refForName="circle2" fact="0.43125"/>
                <dgm:constr type="h" for="ch" forName="c2text" refType="h" refFor="ch" refForName="circle2" fact="0.115"/>
              </dgm:constrLst>
            </dgm:if>
            <dgm:else name="Name22"/>
          </dgm:choose>
          <dgm:ruleLst/>
          <dgm:layoutNode name="circle2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2 1" cnt="1 0"/>
            <dgm:constrLst>
              <dgm:constr type="h" refType="w"/>
            </dgm:constrLst>
            <dgm:ruleLst/>
          </dgm:layoutNode>
          <dgm:layoutNode name="c2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2 1" cnt="1 0"/>
            <dgm:constrLst/>
            <dgm:ruleLst>
              <dgm:rule type="primFontSz" val="5" fact="NaN" max="NaN"/>
            </dgm:ruleLst>
          </dgm:layoutNode>
        </dgm:layoutNode>
      </dgm:if>
      <dgm:else name="Name23"/>
    </dgm:choose>
    <dgm:choose name="Name24">
      <dgm:if name="Name25" axis="ch" ptType="node" func="cnt" op="gte" val="3">
        <dgm:layoutNode name="comp3">
          <dgm:alg type="composite"/>
          <dgm:shape xmlns:r="http://schemas.openxmlformats.org/officeDocument/2006/relationships" r:blip="">
            <dgm:adjLst/>
          </dgm:shape>
          <dgm:presOf/>
          <dgm:choose name="Name26">
            <dgm:if name="Name27" axis="ch" ptType="node" func="cnt" op="equ" val="3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5"/>
                <dgm:constr type="w" for="ch" forName="c3text" refType="w" refFor="ch" refForName="circle3" fact="0.70711"/>
                <dgm:constr type="h" for="ch" forName="c3text" refType="h" refFor="ch" refForName="circle3" fact="0.5"/>
              </dgm:constrLst>
            </dgm:if>
            <dgm:if name="Name28" axis="ch" ptType="node" func="cnt" op="equ" val="4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875"/>
                <dgm:constr type="w" for="ch" forName="c3text" refType="w" refFor="ch" refForName="circle3" fact="0.466"/>
                <dgm:constr type="h" for="ch" forName="c3text" refType="h" refFor="ch" refForName="circle3" fact="0.225"/>
              </dgm:constrLst>
            </dgm:if>
            <dgm:if name="Name29" axis="ch" ptType="node" func="cnt" op="gte" val="5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38"/>
                <dgm:constr type="w" for="ch" forName="c3text" refType="w" refFor="ch" refForName="circle3" fact="0.5175"/>
                <dgm:constr type="h" for="ch" forName="c3text" refType="h" refFor="ch" refForName="circle3" fact="0.138"/>
              </dgm:constrLst>
            </dgm:if>
            <dgm:else name="Name30"/>
          </dgm:choose>
          <dgm:ruleLst/>
          <dgm:layoutNode name="circle3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3 1" cnt="1 0"/>
            <dgm:constrLst>
              <dgm:constr type="h" refType="w"/>
            </dgm:constrLst>
            <dgm:ruleLst/>
          </dgm:layoutNode>
          <dgm:layoutNode name="c3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3 1" cnt="1 0"/>
            <dgm:constrLst/>
            <dgm:ruleLst>
              <dgm:rule type="primFontSz" val="5" fact="NaN" max="NaN"/>
            </dgm:ruleLst>
          </dgm:layoutNode>
        </dgm:layoutNode>
      </dgm:if>
      <dgm:else name="Name31"/>
    </dgm:choose>
    <dgm:choose name="Name32">
      <dgm:if name="Name33" axis="ch" ptType="node" func="cnt" op="gte" val="4">
        <dgm:layoutNode name="comp4">
          <dgm:alg type="composite"/>
          <dgm:shape xmlns:r="http://schemas.openxmlformats.org/officeDocument/2006/relationships" r:blip="">
            <dgm:adjLst/>
          </dgm:shape>
          <dgm:presOf/>
          <dgm:choose name="Name34">
            <dgm:if name="Name35" axis="ch" ptType="node" func="cnt" op="equ" val="4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5"/>
                <dgm:constr type="w" for="ch" forName="c4text" refType="w" refFor="ch" refForName="circle4" fact="0.70711"/>
                <dgm:constr type="h" for="ch" forName="c4text" refType="h" refFor="ch" refForName="circle4" fact="0.5"/>
              </dgm:constrLst>
            </dgm:if>
            <dgm:if name="Name36" axis="ch" ptType="node" func="cnt" op="gte" val="5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18"/>
                <dgm:constr type="w" for="ch" forName="c4text" refType="w" refFor="ch" refForName="circle4" fact="0.54"/>
                <dgm:constr type="h" for="ch" forName="c4text" refType="h" refFor="ch" refForName="circle4" fact="0.18"/>
              </dgm:constrLst>
            </dgm:if>
            <dgm:else name="Name37"/>
          </dgm:choose>
          <dgm:ruleLst/>
          <dgm:layoutNode name="circle4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4 1" cnt="1 0"/>
            <dgm:constrLst>
              <dgm:constr type="h" refType="w"/>
            </dgm:constrLst>
            <dgm:ruleLst/>
          </dgm:layoutNode>
          <dgm:layoutNode name="c4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4 1" cnt="1 0"/>
            <dgm:constrLst/>
            <dgm:ruleLst>
              <dgm:rule type="primFontSz" val="5" fact="NaN" max="NaN"/>
            </dgm:ruleLst>
          </dgm:layoutNode>
        </dgm:layoutNode>
      </dgm:if>
      <dgm:else name="Name38"/>
    </dgm:choose>
    <dgm:choose name="Name39">
      <dgm:if name="Name40" axis="ch" ptType="node" func="cnt" op="gte" val="5">
        <dgm:layoutNode name="comp5">
          <dgm:alg type="composite"/>
          <dgm:shape xmlns:r="http://schemas.openxmlformats.org/officeDocument/2006/relationships" r:blip="">
            <dgm:adjLst/>
          </dgm:shape>
          <dgm:presOf/>
          <dgm:choose name="Name41">
            <dgm:if name="Name42" axis="ch" ptType="node" func="cnt" op="equ" val="5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5"/>
                <dgm:constr type="w" for="ch" forName="c5text" refType="w" refFor="ch" refForName="circle5" fact="0.70711"/>
                <dgm:constr type="h" for="ch" forName="c5text" refType="h" refFor="ch" refForName="circle5" fact="0.5"/>
              </dgm:constrLst>
            </dgm:if>
            <dgm:if name="Name43" axis="ch" ptType="node" func="cnt" op="gte" val="6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25"/>
                <dgm:constr type="w" for="ch" forName="c5text" refType="w" refFor="ch" refForName="circle5" fact="0.65"/>
                <dgm:constr type="h" for="ch" forName="c5text" refType="h" refFor="ch" refForName="circle5" fact="0.25"/>
              </dgm:constrLst>
            </dgm:if>
            <dgm:else name="Name44"/>
          </dgm:choose>
          <dgm:ruleLst/>
          <dgm:layoutNode name="circle5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5 1" cnt="1 0"/>
            <dgm:constrLst>
              <dgm:constr type="h" refType="w"/>
            </dgm:constrLst>
            <dgm:ruleLst/>
          </dgm:layoutNode>
          <dgm:layoutNode name="c5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5 1" cnt="1 0"/>
            <dgm:constrLst/>
            <dgm:ruleLst>
              <dgm:rule type="primFontSz" val="5" fact="NaN" max="NaN"/>
            </dgm:ruleLst>
          </dgm:layoutNode>
        </dgm:layoutNode>
      </dgm:if>
      <dgm:else name="Name45"/>
    </dgm:choose>
    <dgm:choose name="Name46">
      <dgm:if name="Name47" axis="ch" ptType="node" func="cnt" op="gte" val="6">
        <dgm:layoutNode name="comp6">
          <dgm:alg type="composite"/>
          <dgm:shape xmlns:r="http://schemas.openxmlformats.org/officeDocument/2006/relationships" r:blip="">
            <dgm:adjLst/>
          </dgm:shape>
          <dgm:presOf/>
          <dgm:choose name="Name48">
            <dgm:if name="Name49" axis="ch" ptType="node" func="cnt" op="equ" val="6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5"/>
                <dgm:constr type="w" for="ch" forName="c6text" refType="w" refFor="ch" refForName="circle6" fact="0.70711"/>
                <dgm:constr type="h" for="ch" forName="c6text" refType="h" refFor="ch" refForName="circle6" fact="0.5"/>
              </dgm:constrLst>
            </dgm:if>
            <dgm:if name="Name50" axis="ch" ptType="node" func="cnt" op="gte" val="7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27"/>
                <dgm:constr type="w" for="ch" forName="c6text" refType="w" refFor="ch" refForName="circle6" fact="0.68"/>
                <dgm:constr type="h" for="ch" forName="c6text" refType="h" refFor="ch" refForName="circle6" fact="0.241"/>
              </dgm:constrLst>
            </dgm:if>
            <dgm:else name="Name51"/>
          </dgm:choose>
          <dgm:ruleLst/>
          <dgm:layoutNode name="circle6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6 1" cnt="1 0"/>
            <dgm:constrLst>
              <dgm:constr type="h" refType="w"/>
            </dgm:constrLst>
            <dgm:ruleLst/>
          </dgm:layoutNode>
          <dgm:layoutNode name="c6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6 1" cnt="1 0"/>
            <dgm:constrLst/>
            <dgm:ruleLst>
              <dgm:rule type="primFontSz" val="5" fact="NaN" max="NaN"/>
            </dgm:ruleLst>
          </dgm:layoutNode>
        </dgm:layoutNode>
      </dgm:if>
      <dgm:else name="Name52"/>
    </dgm:choose>
    <dgm:choose name="Name53">
      <dgm:if name="Name54" axis="ch" ptType="node" func="cnt" op="gte" val="7">
        <dgm:layoutNode name="comp7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circle7" refType="w"/>
            <dgm:constr type="h" for="ch" forName="circle7" refType="h"/>
            <dgm:constr type="ctrX" for="ch" forName="circle7" refType="w" fact="0.5"/>
            <dgm:constr type="ctrY" for="ch" forName="circle7" refType="h" fact="0.5"/>
            <dgm:constr type="ctrX" for="ch" forName="c7text" refType="w" fact="0.5"/>
            <dgm:constr type="ctrY" for="ch" forName="c7text" refType="h" fact="0.5"/>
            <dgm:constr type="w" for="ch" forName="c7text" refType="w" refFor="ch" refForName="circle7" fact="0.70711"/>
            <dgm:constr type="h" for="ch" forName="c7text" refType="h" refFor="ch" refForName="circle7" fact="0.5"/>
          </dgm:constrLst>
          <dgm:ruleLst/>
          <dgm:layoutNode name="circle7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7 1" cnt="1 0"/>
            <dgm:constrLst>
              <dgm:constr type="h" refType="w"/>
            </dgm:constrLst>
            <dgm:ruleLst/>
          </dgm:layoutNode>
          <dgm:layoutNode name="c7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7 1" cnt="1 0"/>
            <dgm:constrLst/>
            <dgm:ruleLst>
              <dgm:rule type="primFontSz" val="5" fact="NaN" max="NaN"/>
            </dgm:ruleLst>
          </dgm:layoutNode>
        </dgm:layoutNode>
      </dgm:if>
      <dgm:else name="Name55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CBC1282-5AB7-E94D-9649-44D462F2E19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5E96355-9198-FA4B-9FC0-6A932C8486A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A32EE4-1BE5-A54A-B7C0-6A0C32DD6315}" type="datetimeFigureOut">
              <a:rPr lang="en-US" smtClean="0"/>
              <a:t>7/10/18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9C2E85-9761-8F4A-853C-44C156B1315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7C53B9-D6D1-3446-BB32-233F7CFB1FB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7B0871-35BA-9D4C-BCB2-68C5947B89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48574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mazon Ember Regular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mazon Ember Regular" charset="0"/>
              </a:defRPr>
            </a:lvl1pPr>
          </a:lstStyle>
          <a:p>
            <a:fld id="{0B25AC41-3BEC-9247-8322-91B80C013F2D}" type="datetimeFigureOut">
              <a:rPr lang="en-US" smtClean="0"/>
              <a:pPr/>
              <a:t>7/10/18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mazon Ember Regular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mazon Ember Regular" charset="0"/>
              </a:defRPr>
            </a:lvl1pPr>
          </a:lstStyle>
          <a:p>
            <a:fld id="{69C3F2ED-74C5-7D4F-8560-0CC253E9A43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35360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b="0" i="0" kern="1200">
        <a:solidFill>
          <a:schemeClr val="tx1"/>
        </a:solidFill>
        <a:latin typeface="Amazon Ember Regular" charset="0"/>
        <a:ea typeface="+mn-ea"/>
        <a:cs typeface="+mn-cs"/>
      </a:defRPr>
    </a:lvl1pPr>
    <a:lvl2pPr marL="457200" algn="l" defTabSz="457200" rtl="0" eaLnBrk="1" latinLnBrk="0" hangingPunct="1">
      <a:defRPr sz="1200" b="0" i="0" kern="1200">
        <a:solidFill>
          <a:schemeClr val="tx1"/>
        </a:solidFill>
        <a:latin typeface="Amazon Ember Regular" charset="0"/>
        <a:ea typeface="+mn-ea"/>
        <a:cs typeface="+mn-cs"/>
      </a:defRPr>
    </a:lvl2pPr>
    <a:lvl3pPr marL="914400" algn="l" defTabSz="457200" rtl="0" eaLnBrk="1" latinLnBrk="0" hangingPunct="1">
      <a:defRPr sz="1200" b="0" i="0" kern="1200">
        <a:solidFill>
          <a:schemeClr val="tx1"/>
        </a:solidFill>
        <a:latin typeface="Amazon Ember Regular" charset="0"/>
        <a:ea typeface="+mn-ea"/>
        <a:cs typeface="+mn-cs"/>
      </a:defRPr>
    </a:lvl3pPr>
    <a:lvl4pPr marL="1371600" algn="l" defTabSz="457200" rtl="0" eaLnBrk="1" latinLnBrk="0" hangingPunct="1">
      <a:defRPr sz="1200" b="0" i="0" kern="1200">
        <a:solidFill>
          <a:schemeClr val="tx1"/>
        </a:solidFill>
        <a:latin typeface="Amazon Ember Regular" charset="0"/>
        <a:ea typeface="+mn-ea"/>
        <a:cs typeface="+mn-cs"/>
      </a:defRPr>
    </a:lvl4pPr>
    <a:lvl5pPr marL="1828800" algn="l" defTabSz="457200" rtl="0" eaLnBrk="1" latinLnBrk="0" hangingPunct="1">
      <a:defRPr sz="1200" b="0" i="0" kern="1200">
        <a:solidFill>
          <a:schemeClr val="tx1"/>
        </a:solidFill>
        <a:latin typeface="Amazon Ember Regular" charset="0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7647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Common ML educational task on old USA census data.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45809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 elements of input feature vector must be numbers.</a:t>
            </a:r>
          </a:p>
          <a:p>
            <a:endParaRPr lang="en-US" dirty="0"/>
          </a:p>
          <a:p>
            <a:r>
              <a:rPr lang="en-US" dirty="0"/>
              <a:t>Assign to positions in the vector, not just arbitrary numbers</a:t>
            </a:r>
          </a:p>
          <a:p>
            <a:endParaRPr lang="en-US" dirty="0"/>
          </a:p>
          <a:p>
            <a:r>
              <a:rPr lang="en-US" dirty="0"/>
              <a:t>There are more complex ways of encoding categorical features e.g. embeddings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87459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Semi-supervised?? Well, things that don’t neatly fit into one of those buckets or the other.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56981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55542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Hidden layers don’t all have to have the same number of neurons.</a:t>
            </a:r>
          </a:p>
          <a:p>
            <a:endParaRPr lang="en-US" baseline="0" dirty="0"/>
          </a:p>
          <a:p>
            <a:r>
              <a:rPr lang="en-US" baseline="0" dirty="0"/>
              <a:t>Output layer might be more than one.</a:t>
            </a:r>
          </a:p>
          <a:p>
            <a:endParaRPr lang="en-US" baseline="0" dirty="0"/>
          </a:p>
          <a:p>
            <a:r>
              <a:rPr lang="en-US" baseline="0" dirty="0"/>
              <a:t>This diagram shows a MLP for a task like classification, e.g. spam vs. non-spam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6919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Good examples:</a:t>
            </a:r>
          </a:p>
          <a:p>
            <a:endParaRPr lang="en-US" dirty="0"/>
          </a:p>
          <a:p>
            <a:r>
              <a:rPr lang="en-US" dirty="0"/>
              <a:t>Imagine x = longitude, y = latitude</a:t>
            </a:r>
          </a:p>
          <a:p>
            <a:endParaRPr lang="en-US" dirty="0"/>
          </a:p>
          <a:p>
            <a:r>
              <a:rPr lang="en-US" dirty="0"/>
              <a:t>Linearly separable: blue dots = people in USA; green dots = Canada</a:t>
            </a:r>
          </a:p>
          <a:p>
            <a:endParaRPr lang="en-US" dirty="0"/>
          </a:p>
          <a:p>
            <a:r>
              <a:rPr lang="en-US" dirty="0"/>
              <a:t>Non-Linearly separable: blue = people in a city, green = people outside city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23183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Without these activation functions we would just have linear combinations of features and weights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16618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For trivial networks and small data sets you could possibly do this in closed form. But we need algorithms to train.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93353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890145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For trivial networks and small data sets you could possibly do this in closed form. But we need algorithms to train.</a:t>
            </a:r>
          </a:p>
          <a:p>
            <a:endParaRPr lang="en-US" baseline="0" dirty="0"/>
          </a:p>
          <a:p>
            <a:r>
              <a:rPr lang="en-US" baseline="0" dirty="0"/>
              <a:t>Originally defined per example. Deep Learning usually calculates per mini-batch.</a:t>
            </a:r>
          </a:p>
          <a:p>
            <a:endParaRPr lang="en-US" baseline="0" dirty="0"/>
          </a:p>
          <a:p>
            <a:r>
              <a:rPr lang="en-US" baseline="0" dirty="0"/>
              <a:t>Feed forward using current values of weights and biases.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63363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18084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First, imagine that you have two parameters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55833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MLP </a:t>
            </a:r>
            <a:r>
              <a:rPr lang="en-US" err="1"/>
              <a:t>Jupyter</a:t>
            </a:r>
            <a:r>
              <a:rPr lang="en-US"/>
              <a:t> not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336924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reddit image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26620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69643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85373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87709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ML was created to identify images of cats.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61720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51292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Audience: better solution for each?</a:t>
            </a:r>
          </a:p>
          <a:p>
            <a:endParaRPr lang="en-US" dirty="0"/>
          </a:p>
          <a:p>
            <a:r>
              <a:rPr lang="en-US" dirty="0"/>
              <a:t>You </a:t>
            </a:r>
            <a:r>
              <a:rPr lang="en-US" i="1" dirty="0"/>
              <a:t>could </a:t>
            </a:r>
            <a:r>
              <a:rPr lang="en-US" i="0" dirty="0"/>
              <a:t>do these with NN e.g. learn an approximation for a numerical solution. But might not be the best solution.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36063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Sometimes here people say “ML and DL” as if they were two different things.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74223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0" t="265" r="1" b="-1674"/>
          <a:stretch/>
        </p:blipFill>
        <p:spPr>
          <a:xfrm>
            <a:off x="0" y="0"/>
            <a:ext cx="9144000" cy="5242737"/>
          </a:xfrm>
          <a:prstGeom prst="rect">
            <a:avLst/>
          </a:prstGeom>
        </p:spPr>
      </p:pic>
      <p:sp>
        <p:nvSpPr>
          <p:cNvPr id="6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487899" y="3956022"/>
            <a:ext cx="3683000" cy="433387"/>
          </a:xfrm>
        </p:spPr>
        <p:txBody>
          <a:bodyPr>
            <a:normAutofit/>
          </a:bodyPr>
          <a:lstStyle>
            <a:lvl1pPr marL="0" indent="0" algn="l">
              <a:buNone/>
              <a:defRPr sz="1600" baseline="0"/>
            </a:lvl1pPr>
          </a:lstStyle>
          <a:p>
            <a:pPr lvl="0"/>
            <a:r>
              <a:rPr lang="en-US" dirty="0"/>
              <a:t>Click to edit Presenter, Team</a:t>
            </a:r>
          </a:p>
        </p:txBody>
      </p:sp>
      <p:sp>
        <p:nvSpPr>
          <p:cNvPr id="7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487899" y="4337023"/>
            <a:ext cx="3683000" cy="369888"/>
          </a:xfrm>
        </p:spPr>
        <p:txBody>
          <a:bodyPr>
            <a:normAutofit/>
          </a:bodyPr>
          <a:lstStyle>
            <a:lvl1pPr marL="0" indent="0" algn="l">
              <a:buNone/>
              <a:defRPr sz="1600" baseline="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Date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487899" y="1908228"/>
            <a:ext cx="7324988" cy="744537"/>
          </a:xfrm>
        </p:spPr>
        <p:txBody>
          <a:bodyPr>
            <a:noAutofit/>
          </a:bodyPr>
          <a:lstStyle>
            <a:lvl1pPr marL="0" indent="0" algn="l">
              <a:buNone/>
              <a:defRPr sz="4000" b="1" baseline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487899" y="2658575"/>
            <a:ext cx="6041582" cy="487849"/>
          </a:xfrm>
        </p:spPr>
        <p:txBody>
          <a:bodyPr/>
          <a:lstStyle>
            <a:lvl1pPr marL="0" indent="0" algn="l">
              <a:buNone/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137" y="437055"/>
            <a:ext cx="979394" cy="585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3143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639B4E3-077C-9143-966F-2922C8B085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670690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40242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N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 userDrawn="1"/>
        </p:nvSpPr>
        <p:spPr>
          <a:xfrm>
            <a:off x="489150" y="4802438"/>
            <a:ext cx="3027774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 b="0" i="0" dirty="0">
                <a:solidFill>
                  <a:schemeClr val="accent6">
                    <a:lumMod val="60000"/>
                    <a:lumOff val="40000"/>
                  </a:schemeClr>
                </a:solidFill>
                <a:latin typeface="Amazon Ember Regular" charset="0"/>
              </a:rPr>
              <a:t>© 2017,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11047245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- N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0" t="265" r="1" b="-1674"/>
          <a:stretch/>
        </p:blipFill>
        <p:spPr>
          <a:xfrm>
            <a:off x="0" y="0"/>
            <a:ext cx="9144000" cy="5242737"/>
          </a:xfrm>
          <a:prstGeom prst="rect">
            <a:avLst/>
          </a:prstGeom>
        </p:spPr>
      </p:pic>
      <p:sp>
        <p:nvSpPr>
          <p:cNvPr id="4" name="TextBox 3"/>
          <p:cNvSpPr txBox="1"/>
          <p:nvPr userDrawn="1"/>
        </p:nvSpPr>
        <p:spPr>
          <a:xfrm>
            <a:off x="2822713" y="-28425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7436224" y="61049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489150" y="4802438"/>
            <a:ext cx="3027774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 b="0" i="0" dirty="0">
                <a:solidFill>
                  <a:schemeClr val="accent6">
                    <a:lumMod val="60000"/>
                    <a:lumOff val="40000"/>
                  </a:schemeClr>
                </a:solidFill>
                <a:latin typeface="Amazon Ember Regular" charset="0"/>
              </a:rPr>
              <a:t>© 2017, Amazon Web Services, Inc. or its Affiliates. All rights reserved.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11647" y="1674428"/>
            <a:ext cx="6069541" cy="1250668"/>
          </a:xfrm>
        </p:spPr>
        <p:txBody>
          <a:bodyPr anchor="ctr" anchorCtr="0">
            <a:noAutofit/>
          </a:bodyPr>
          <a:lstStyle>
            <a:lvl1pPr algn="l">
              <a:defRPr sz="3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1438" y="4706911"/>
            <a:ext cx="443363" cy="265064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 - N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2822713" y="-28425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7436224" y="61049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489150" y="4802438"/>
            <a:ext cx="3027774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 b="0" i="0" dirty="0">
                <a:solidFill>
                  <a:schemeClr val="accent6">
                    <a:lumMod val="60000"/>
                    <a:lumOff val="40000"/>
                  </a:schemeClr>
                </a:solidFill>
                <a:latin typeface="Amazon Ember Regular" charset="0"/>
              </a:rPr>
              <a:t>© 2017, Amazon Web Services, Inc. or its Affiliates. All rights reserved.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475260" y="930149"/>
            <a:ext cx="6069541" cy="1250668"/>
          </a:xfrm>
        </p:spPr>
        <p:txBody>
          <a:bodyPr anchor="ctr" anchorCtr="0">
            <a:noAutofit/>
          </a:bodyPr>
          <a:lstStyle>
            <a:lvl1pPr algn="r">
              <a:defRPr sz="3000"/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1438" y="4706911"/>
            <a:ext cx="443363" cy="265064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 - N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2822713" y="-28425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7436224" y="61049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489150" y="4802438"/>
            <a:ext cx="3027774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 b="0" i="0" dirty="0">
                <a:solidFill>
                  <a:schemeClr val="accent6">
                    <a:lumMod val="60000"/>
                    <a:lumOff val="40000"/>
                  </a:schemeClr>
                </a:solidFill>
                <a:latin typeface="Amazon Ember Regular" charset="0"/>
              </a:rPr>
              <a:t>© 2017, Amazon Web Services, Inc. or its Affiliates. All rights reserved.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11647" y="1674428"/>
            <a:ext cx="6069541" cy="1250668"/>
          </a:xfrm>
        </p:spPr>
        <p:txBody>
          <a:bodyPr anchor="ctr" anchorCtr="0">
            <a:noAutofit/>
          </a:bodyPr>
          <a:lstStyle>
            <a:lvl1pPr algn="l">
              <a:defRPr sz="3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1438" y="4706911"/>
            <a:ext cx="443363" cy="265064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90702" y="1550831"/>
            <a:ext cx="7772400" cy="1021556"/>
          </a:xfrm>
        </p:spPr>
        <p:txBody>
          <a:bodyPr anchor="ctr">
            <a:noAutofit/>
          </a:bodyPr>
          <a:lstStyle>
            <a:lvl1pPr algn="l">
              <a:defRPr sz="4000" b="1" cap="none"/>
            </a:lvl1pPr>
          </a:lstStyle>
          <a:p>
            <a:r>
              <a:rPr lang="en-US" dirty="0"/>
              <a:t>Thank you!</a:t>
            </a:r>
          </a:p>
        </p:txBody>
      </p:sp>
      <p:sp>
        <p:nvSpPr>
          <p:cNvPr id="3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487899" y="2572387"/>
            <a:ext cx="3683000" cy="433387"/>
          </a:xfrm>
        </p:spPr>
        <p:txBody>
          <a:bodyPr>
            <a:normAutofit/>
          </a:bodyPr>
          <a:lstStyle>
            <a:lvl1pPr marL="0" indent="0" algn="l">
              <a:buNone/>
              <a:defRPr sz="160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248375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74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742950" indent="-285750">
              <a:buFont typeface="Arial"/>
              <a:buChar char="•"/>
              <a:defRPr>
                <a:solidFill>
                  <a:schemeClr val="bg1"/>
                </a:solidFill>
              </a:defRPr>
            </a:lvl2pPr>
            <a:lvl3pPr marL="1143000" indent="-228600">
              <a:buFont typeface="Arial"/>
              <a:buChar char="•"/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84590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Snipp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74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11" hasCustomPrompt="1"/>
          </p:nvPr>
        </p:nvSpPr>
        <p:spPr>
          <a:xfrm>
            <a:off x="336613" y="1010408"/>
            <a:ext cx="8207742" cy="3641926"/>
          </a:xfrm>
          <a:noFill/>
        </p:spPr>
        <p:txBody>
          <a:bodyPr/>
          <a:lstStyle>
            <a:lvl1pPr marL="0" indent="0">
              <a:buNone/>
              <a:defRPr lang="en-US" sz="1100">
                <a:solidFill>
                  <a:srgbClr val="3366FF"/>
                </a:solidFill>
                <a:effectLst/>
                <a:latin typeface="Lucida Console" panose="020B0609040504020204" pitchFamily="49" charset="0"/>
              </a:defRPr>
            </a:lvl1pPr>
            <a:lvl2pPr marL="457200" indent="0">
              <a:buNone/>
              <a:defRPr>
                <a:latin typeface="Lucida Console" panose="020B0609040504020204" pitchFamily="49" charset="0"/>
              </a:defRPr>
            </a:lvl2pPr>
            <a:lvl3pPr marL="914400" indent="0">
              <a:buNone/>
              <a:defRPr>
                <a:latin typeface="Lucida Console" panose="020B0609040504020204" pitchFamily="49" charset="0"/>
              </a:defRPr>
            </a:lvl3pPr>
            <a:lvl4pPr marL="1371600" indent="0">
              <a:buNone/>
              <a:defRPr>
                <a:latin typeface="Lucida Console" panose="020B0609040504020204" pitchFamily="49" charset="0"/>
              </a:defRPr>
            </a:lvl4pPr>
            <a:lvl5pPr marL="1828800" indent="0">
              <a:buNone/>
              <a:defRPr>
                <a:latin typeface="Lucida Console" panose="020B0609040504020204" pitchFamily="49" charset="0"/>
              </a:defRPr>
            </a:lvl5pPr>
          </a:lstStyle>
          <a:p>
            <a:r>
              <a:rPr lang="en-US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 Syntax Test file for 68k Assembly code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 Some comments about this file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.D0 00000000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MS 2100 00000002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MM 2000;DI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LEA.L $002100,A1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MOVE.L #2,-(A1)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BSR $00002050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MM 2050;DI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MOVE.L (A1)+,D1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MOVE.L (A1),D2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ADD.L D1,D2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MOVE.L D2,D0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RTS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69688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394" y="1969202"/>
            <a:ext cx="7772400" cy="930105"/>
          </a:xfrm>
        </p:spPr>
        <p:txBody>
          <a:bodyPr anchor="ctr">
            <a:noAutofit/>
          </a:bodyPr>
          <a:lstStyle>
            <a:lvl1pPr algn="l">
              <a:defRPr sz="4000" b="1" cap="none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248375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741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3575" y="1012507"/>
            <a:ext cx="4038600" cy="3472073"/>
          </a:xfrm>
        </p:spPr>
        <p:txBody>
          <a:bodyPr/>
          <a:lstStyle>
            <a:lvl1pPr>
              <a:defRPr sz="22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24575" y="1012507"/>
            <a:ext cx="4038600" cy="3472073"/>
          </a:xfrm>
        </p:spPr>
        <p:txBody>
          <a:bodyPr/>
          <a:lstStyle>
            <a:lvl1pPr>
              <a:defRPr sz="22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35192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7743" y="1008053"/>
            <a:ext cx="4040188" cy="479822"/>
          </a:xfrm>
        </p:spPr>
        <p:txBody>
          <a:bodyPr anchor="b">
            <a:no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37743" y="1487874"/>
            <a:ext cx="4040188" cy="296346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741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25569" y="1008053"/>
            <a:ext cx="4041775" cy="479822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Content Placeholder 5"/>
          <p:cNvSpPr>
            <a:spLocks noGrp="1"/>
          </p:cNvSpPr>
          <p:nvPr>
            <p:ph sz="quarter" idx="4"/>
          </p:nvPr>
        </p:nvSpPr>
        <p:spPr>
          <a:xfrm>
            <a:off x="4525569" y="1487874"/>
            <a:ext cx="4041775" cy="296346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12878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74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7518" y="1011542"/>
            <a:ext cx="2442633" cy="339447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 marL="1371600" indent="0">
              <a:buNone/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/>
          </p:nvPr>
        </p:nvSpPr>
        <p:spPr>
          <a:xfrm>
            <a:off x="3231001" y="1011542"/>
            <a:ext cx="2442633" cy="339447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 marL="1371600" indent="0">
              <a:buNone/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half" idx="11"/>
          </p:nvPr>
        </p:nvSpPr>
        <p:spPr>
          <a:xfrm>
            <a:off x="6124485" y="1011542"/>
            <a:ext cx="2442633" cy="339447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 marL="1371600" indent="0">
              <a:buNone/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8263965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 -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1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2"/>
          </p:nvPr>
        </p:nvSpPr>
        <p:spPr>
          <a:xfrm>
            <a:off x="337742" y="3127084"/>
            <a:ext cx="1797050" cy="34094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1"/>
          </p:nvPr>
        </p:nvSpPr>
        <p:spPr>
          <a:xfrm>
            <a:off x="2496747" y="3127084"/>
            <a:ext cx="1797050" cy="34094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13"/>
          </p:nvPr>
        </p:nvSpPr>
        <p:spPr>
          <a:xfrm>
            <a:off x="4634585" y="3127084"/>
            <a:ext cx="1797050" cy="34094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5"/>
          </p:nvPr>
        </p:nvSpPr>
        <p:spPr>
          <a:xfrm>
            <a:off x="6990345" y="3127084"/>
            <a:ext cx="1797050" cy="34094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337742" y="1604354"/>
            <a:ext cx="1797050" cy="1344612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2496747" y="1604354"/>
            <a:ext cx="1797050" cy="1344612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4634585" y="1604354"/>
            <a:ext cx="1797050" cy="1344612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6990345" y="1604354"/>
            <a:ext cx="1797050" cy="1344612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25056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Content -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19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half" idx="2"/>
          </p:nvPr>
        </p:nvSpPr>
        <p:spPr>
          <a:xfrm>
            <a:off x="339939" y="2151897"/>
            <a:ext cx="1924050" cy="340940"/>
          </a:xfrm>
        </p:spPr>
        <p:txBody>
          <a:bodyPr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  <a:latin typeface="Amazon Ember Light" charset="0"/>
                <a:ea typeface="Amazon Ember Light" charset="0"/>
                <a:cs typeface="Amazon Ember Light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11"/>
          </p:nvPr>
        </p:nvSpPr>
        <p:spPr>
          <a:xfrm>
            <a:off x="3479314" y="2151897"/>
            <a:ext cx="1924050" cy="340940"/>
          </a:xfrm>
        </p:spPr>
        <p:txBody>
          <a:bodyPr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  <a:latin typeface="Amazon Ember Light" charset="0"/>
                <a:ea typeface="Amazon Ember Light" charset="0"/>
                <a:cs typeface="Amazon Ember Light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half" idx="13"/>
          </p:nvPr>
        </p:nvSpPr>
        <p:spPr>
          <a:xfrm>
            <a:off x="6624980" y="2151897"/>
            <a:ext cx="1924050" cy="340940"/>
          </a:xfrm>
        </p:spPr>
        <p:txBody>
          <a:bodyPr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  <a:latin typeface="Amazon Ember Light" charset="0"/>
                <a:ea typeface="Amazon Ember Light" charset="0"/>
                <a:cs typeface="Amazon Ember Light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half" idx="15"/>
          </p:nvPr>
        </p:nvSpPr>
        <p:spPr>
          <a:xfrm>
            <a:off x="339939" y="3963640"/>
            <a:ext cx="1924050" cy="340940"/>
          </a:xfrm>
        </p:spPr>
        <p:txBody>
          <a:bodyPr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  <a:latin typeface="Amazon Ember Light" charset="0"/>
                <a:ea typeface="Amazon Ember Light" charset="0"/>
                <a:cs typeface="Amazon Ember Light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17"/>
          </p:nvPr>
        </p:nvSpPr>
        <p:spPr>
          <a:xfrm>
            <a:off x="3479308" y="3963640"/>
            <a:ext cx="1924050" cy="340940"/>
          </a:xfrm>
        </p:spPr>
        <p:txBody>
          <a:bodyPr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  <a:latin typeface="Amazon Ember Light" charset="0"/>
                <a:ea typeface="Amazon Ember Light" charset="0"/>
                <a:cs typeface="Amazon Ember Light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9"/>
          </p:nvPr>
        </p:nvSpPr>
        <p:spPr>
          <a:xfrm>
            <a:off x="6624974" y="3963640"/>
            <a:ext cx="1924050" cy="340940"/>
          </a:xfrm>
        </p:spPr>
        <p:txBody>
          <a:bodyPr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  <a:latin typeface="Amazon Ember Light" charset="0"/>
                <a:ea typeface="Amazon Ember Light" charset="0"/>
                <a:cs typeface="Amazon Ember Light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339939" y="928298"/>
            <a:ext cx="1924050" cy="1100667"/>
          </a:xfrm>
        </p:spPr>
        <p:txBody>
          <a:bodyPr>
            <a:normAutofit/>
          </a:bodyPr>
          <a:lstStyle>
            <a:lvl1pPr>
              <a:defRPr sz="1400">
                <a:solidFill>
                  <a:srgbClr val="C2C2C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3479308" y="928298"/>
            <a:ext cx="1924050" cy="1100667"/>
          </a:xfrm>
        </p:spPr>
        <p:txBody>
          <a:bodyPr>
            <a:normAutofit/>
          </a:bodyPr>
          <a:lstStyle>
            <a:lvl1pPr>
              <a:defRPr sz="1400">
                <a:solidFill>
                  <a:srgbClr val="C2C2C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6624974" y="928298"/>
            <a:ext cx="1924050" cy="1100667"/>
          </a:xfrm>
        </p:spPr>
        <p:txBody>
          <a:bodyPr>
            <a:normAutofit/>
          </a:bodyPr>
          <a:lstStyle>
            <a:lvl1pPr>
              <a:defRPr sz="1400">
                <a:solidFill>
                  <a:srgbClr val="C2C2C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339939" y="2782372"/>
            <a:ext cx="1924050" cy="1100667"/>
          </a:xfrm>
        </p:spPr>
        <p:txBody>
          <a:bodyPr>
            <a:normAutofit/>
          </a:bodyPr>
          <a:lstStyle>
            <a:lvl1pPr>
              <a:defRPr sz="1400">
                <a:solidFill>
                  <a:srgbClr val="C2C2C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24"/>
          </p:nvPr>
        </p:nvSpPr>
        <p:spPr>
          <a:xfrm>
            <a:off x="3479308" y="2782372"/>
            <a:ext cx="1924050" cy="1100667"/>
          </a:xfrm>
        </p:spPr>
        <p:txBody>
          <a:bodyPr>
            <a:normAutofit/>
          </a:bodyPr>
          <a:lstStyle>
            <a:lvl1pPr>
              <a:defRPr sz="1400">
                <a:solidFill>
                  <a:srgbClr val="C2C2C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25"/>
          </p:nvPr>
        </p:nvSpPr>
        <p:spPr>
          <a:xfrm>
            <a:off x="6624974" y="2782372"/>
            <a:ext cx="1924050" cy="1100667"/>
          </a:xfrm>
        </p:spPr>
        <p:txBody>
          <a:bodyPr>
            <a:normAutofit/>
          </a:bodyPr>
          <a:lstStyle>
            <a:lvl1pPr>
              <a:defRPr sz="1400">
                <a:solidFill>
                  <a:srgbClr val="C2C2C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30930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85725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0592" y="1009332"/>
            <a:ext cx="8205304" cy="355392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489150" y="4802438"/>
            <a:ext cx="3027774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 b="0" i="0" dirty="0">
                <a:solidFill>
                  <a:schemeClr val="bg1"/>
                </a:solidFill>
                <a:latin typeface="Amazon Ember Regular" charset="0"/>
              </a:rPr>
              <a:t>© 2017, Amazon Web Services, Inc. or its Affiliates. All rights reserved.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1438" y="4706911"/>
            <a:ext cx="443363" cy="265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17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92" r:id="rId3"/>
    <p:sldLayoutId id="2147483677" r:id="rId4"/>
    <p:sldLayoutId id="2147483678" r:id="rId5"/>
    <p:sldLayoutId id="2147483679" r:id="rId6"/>
    <p:sldLayoutId id="2147483689" r:id="rId7"/>
    <p:sldLayoutId id="2147483690" r:id="rId8"/>
    <p:sldLayoutId id="2147483691" r:id="rId9"/>
    <p:sldLayoutId id="2147483680" r:id="rId10"/>
    <p:sldLayoutId id="2147483681" r:id="rId11"/>
    <p:sldLayoutId id="2147483682" r:id="rId12"/>
    <p:sldLayoutId id="2147483693" r:id="rId13"/>
    <p:sldLayoutId id="2147483694" r:id="rId14"/>
    <p:sldLayoutId id="2147483695" r:id="rId15"/>
    <p:sldLayoutId id="2147483687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i="0" kern="1200">
          <a:solidFill>
            <a:schemeClr val="bg1"/>
          </a:solidFill>
          <a:latin typeface="Amazon Ember Regular" charset="0"/>
          <a:ea typeface="+mj-ea"/>
          <a:cs typeface="Amazon Ember Regular" charset="0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Tx/>
        <a:buNone/>
        <a:defRPr sz="2400" b="0" i="0" kern="1200">
          <a:solidFill>
            <a:schemeClr val="bg1"/>
          </a:solidFill>
          <a:latin typeface="Amazon Ember Regular" charset="0"/>
          <a:ea typeface="+mn-ea"/>
          <a:cs typeface="Amazon Ember Regular" charset="0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000" b="0" i="0" kern="1200">
          <a:solidFill>
            <a:schemeClr val="bg1"/>
          </a:solidFill>
          <a:latin typeface="Amazon Ember Regular" charset="0"/>
          <a:ea typeface="+mn-ea"/>
          <a:cs typeface="Amazon Ember Regular" charset="0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800" b="0" i="0" kern="1200">
          <a:solidFill>
            <a:schemeClr val="bg1"/>
          </a:solidFill>
          <a:latin typeface="Amazon Ember Regular" charset="0"/>
          <a:ea typeface="+mn-ea"/>
          <a:cs typeface="Amazon Ember Regular" charset="0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600" b="0" i="0" kern="1200">
          <a:solidFill>
            <a:schemeClr val="bg1"/>
          </a:solidFill>
          <a:latin typeface="Amazon Ember Regular" charset="0"/>
          <a:ea typeface="+mn-ea"/>
          <a:cs typeface="Amazon Ember Regular" charset="0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b="0" i="0" kern="1200">
          <a:solidFill>
            <a:schemeClr val="bg1"/>
          </a:solidFill>
          <a:latin typeface="Amazon Ember Regular" charset="0"/>
          <a:ea typeface="+mn-ea"/>
          <a:cs typeface="Amazon Ember Regular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3.png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tiff"/><Relationship Id="rId3" Type="http://schemas.openxmlformats.org/officeDocument/2006/relationships/hyperlink" Target="http://mxnet.io/" TargetMode="External"/><Relationship Id="rId7" Type="http://schemas.openxmlformats.org/officeDocument/2006/relationships/image" Target="../media/image21.tif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0.tiff"/><Relationship Id="rId5" Type="http://schemas.openxmlformats.org/officeDocument/2006/relationships/image" Target="../media/image5.png"/><Relationship Id="rId4" Type="http://schemas.openxmlformats.org/officeDocument/2006/relationships/hyperlink" Target="http://discuss.mxnet.io/" TargetMode="External"/><Relationship Id="rId9" Type="http://schemas.openxmlformats.org/officeDocument/2006/relationships/image" Target="../media/image23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5" Type="http://schemas.openxmlformats.org/officeDocument/2006/relationships/hyperlink" Target="http://mxnet.io/" TargetMode="Externa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4.tiff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.png"/><Relationship Id="rId4" Type="http://schemas.openxmlformats.org/officeDocument/2006/relationships/image" Target="../media/image7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487898" y="1784658"/>
            <a:ext cx="8064431" cy="1391028"/>
          </a:xfrm>
        </p:spPr>
        <p:txBody>
          <a:bodyPr/>
          <a:lstStyle/>
          <a:p>
            <a:r>
              <a:rPr lang="en-US" dirty="0"/>
              <a:t>Deep Learning 101: Apache MXNet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87898" y="3262483"/>
            <a:ext cx="6041582" cy="487849"/>
          </a:xfrm>
        </p:spPr>
        <p:txBody>
          <a:bodyPr/>
          <a:lstStyle/>
          <a:p>
            <a:r>
              <a:rPr lang="en-US" dirty="0"/>
              <a:t>Simon Corston-Oliver, Amazon AI</a:t>
            </a:r>
          </a:p>
          <a:p>
            <a:r>
              <a:rPr lang="en-US" dirty="0"/>
              <a:t>17 July 2018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F3ADCE45-61DC-6542-9DBF-25B7EBBC62B9}"/>
              </a:ext>
            </a:extLst>
          </p:cNvPr>
          <p:cNvSpPr txBox="1">
            <a:spLocks/>
          </p:cNvSpPr>
          <p:nvPr/>
        </p:nvSpPr>
        <p:spPr>
          <a:xfrm>
            <a:off x="487899" y="4417353"/>
            <a:ext cx="8410294" cy="4878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40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©2018 Amazon Web Services, Inc. or its affiliates,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3303444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8" y="114935"/>
            <a:ext cx="8512243" cy="927283"/>
          </a:xfrm>
        </p:spPr>
        <p:txBody>
          <a:bodyPr anchor="ctr"/>
          <a:lstStyle/>
          <a:p>
            <a:pPr algn="ctr"/>
            <a:r>
              <a:rPr lang="en-US" b="1" dirty="0"/>
              <a:t>Situating Deep Learning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60D34BB8-4610-E147-85DB-F85DBCF532C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68671204"/>
              </p:ext>
            </p:extLst>
          </p:nvPr>
        </p:nvGraphicFramePr>
        <p:xfrm>
          <a:off x="3593213" y="1042218"/>
          <a:ext cx="5865341" cy="38376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itle 1">
            <a:extLst>
              <a:ext uri="{FF2B5EF4-FFF2-40B4-BE49-F238E27FC236}">
                <a16:creationId xmlns:a16="http://schemas.microsoft.com/office/drawing/2014/main" id="{E142860C-68C7-9C45-8DF2-3B8B179B884A}"/>
              </a:ext>
            </a:extLst>
          </p:cNvPr>
          <p:cNvSpPr txBox="1">
            <a:spLocks/>
          </p:cNvSpPr>
          <p:nvPr/>
        </p:nvSpPr>
        <p:spPr>
          <a:xfrm>
            <a:off x="197891" y="761580"/>
            <a:ext cx="4524579" cy="20857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i="0" kern="1200">
                <a:solidFill>
                  <a:schemeClr val="bg1"/>
                </a:solidFill>
                <a:latin typeface="Amazon Ember Regular" charset="0"/>
                <a:ea typeface="+mj-ea"/>
                <a:cs typeface="Amazon Ember Regular" charset="0"/>
              </a:defRPr>
            </a:lvl1pPr>
          </a:lstStyle>
          <a:p>
            <a:pPr>
              <a:lnSpc>
                <a:spcPts val="3560"/>
              </a:lnSpc>
            </a:pPr>
            <a:r>
              <a:rPr lang="en-US" sz="2400" strike="sngStrike" dirty="0"/>
              <a:t>Can machines think?</a:t>
            </a:r>
          </a:p>
          <a:p>
            <a:pPr>
              <a:lnSpc>
                <a:spcPts val="3560"/>
              </a:lnSpc>
            </a:pPr>
            <a:r>
              <a:rPr lang="en-US" sz="2400" dirty="0"/>
              <a:t>Can machines do what we can? </a:t>
            </a:r>
            <a:br>
              <a:rPr lang="en-US" sz="2400" dirty="0"/>
            </a:br>
            <a:r>
              <a:rPr lang="en-US" sz="2400" dirty="0"/>
              <a:t>(Turing, 1950)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8B9CDBB-9EAD-DA4D-BB8B-01B0708EBACE}"/>
              </a:ext>
            </a:extLst>
          </p:cNvPr>
          <p:cNvGrpSpPr/>
          <p:nvPr/>
        </p:nvGrpSpPr>
        <p:grpSpPr>
          <a:xfrm>
            <a:off x="0" y="2961856"/>
            <a:ext cx="4451793" cy="1064321"/>
            <a:chOff x="91433" y="2758999"/>
            <a:chExt cx="4451793" cy="1064321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678015C-C9C9-F44F-AF27-5E4B26CD7721}"/>
                </a:ext>
              </a:extLst>
            </p:cNvPr>
            <p:cNvGrpSpPr/>
            <p:nvPr/>
          </p:nvGrpSpPr>
          <p:grpSpPr>
            <a:xfrm>
              <a:off x="1224457" y="2958082"/>
              <a:ext cx="2241755" cy="865238"/>
              <a:chOff x="1179871" y="1012723"/>
              <a:chExt cx="2241755" cy="865238"/>
            </a:xfrm>
            <a:solidFill>
              <a:schemeClr val="tx2">
                <a:lumMod val="50000"/>
              </a:schemeClr>
            </a:solidFill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5F869833-D652-B949-BB3E-BE28D7B55E62}"/>
                  </a:ext>
                </a:extLst>
              </p:cNvPr>
              <p:cNvSpPr/>
              <p:nvPr/>
            </p:nvSpPr>
            <p:spPr>
              <a:xfrm>
                <a:off x="1179871" y="1012723"/>
                <a:ext cx="2241755" cy="865238"/>
              </a:xfrm>
              <a:prstGeom prst="rect">
                <a:avLst/>
              </a:prstGeom>
              <a:grpFill/>
              <a:ln>
                <a:solidFill>
                  <a:srgbClr val="009CE4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DF55DBD-AAEE-1A43-9DA7-D15BC92366A7}"/>
                  </a:ext>
                </a:extLst>
              </p:cNvPr>
              <p:cNvSpPr txBox="1"/>
              <p:nvPr/>
            </p:nvSpPr>
            <p:spPr>
              <a:xfrm>
                <a:off x="1297857" y="1091399"/>
                <a:ext cx="2005781" cy="70788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rgbClr val="009CE4"/>
                    </a:solidFill>
                  </a:rPr>
                  <a:t>Machine Learning</a:t>
                </a:r>
              </a:p>
            </p:txBody>
          </p:sp>
        </p:grp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57CB3512-3C56-CC4F-BCF7-20E9DD9DEBCD}"/>
                </a:ext>
              </a:extLst>
            </p:cNvPr>
            <p:cNvCxnSpPr>
              <a:cxnSpLocks/>
            </p:cNvCxnSpPr>
            <p:nvPr/>
          </p:nvCxnSpPr>
          <p:spPr>
            <a:xfrm>
              <a:off x="486137" y="3164080"/>
              <a:ext cx="738318" cy="1"/>
            </a:xfrm>
            <a:prstGeom prst="straightConnector1">
              <a:avLst/>
            </a:prstGeom>
            <a:ln>
              <a:solidFill>
                <a:srgbClr val="009CE4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44818CF5-5BF0-9145-897A-21591DBB81EA}"/>
                </a:ext>
              </a:extLst>
            </p:cNvPr>
            <p:cNvCxnSpPr>
              <a:cxnSpLocks/>
            </p:cNvCxnSpPr>
            <p:nvPr/>
          </p:nvCxnSpPr>
          <p:spPr>
            <a:xfrm>
              <a:off x="486137" y="3630733"/>
              <a:ext cx="738318" cy="1"/>
            </a:xfrm>
            <a:prstGeom prst="straightConnector1">
              <a:avLst/>
            </a:prstGeom>
            <a:ln>
              <a:solidFill>
                <a:srgbClr val="009CE4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C7762F88-7618-0B43-A0F1-774BDB0ED484}"/>
                </a:ext>
              </a:extLst>
            </p:cNvPr>
            <p:cNvCxnSpPr>
              <a:cxnSpLocks/>
            </p:cNvCxnSpPr>
            <p:nvPr/>
          </p:nvCxnSpPr>
          <p:spPr>
            <a:xfrm>
              <a:off x="3475225" y="3390701"/>
              <a:ext cx="321271" cy="0"/>
            </a:xfrm>
            <a:prstGeom prst="straightConnector1">
              <a:avLst/>
            </a:prstGeom>
            <a:ln>
              <a:solidFill>
                <a:srgbClr val="009CE4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890708B-F902-A341-9194-B11D6E89ABB0}"/>
                </a:ext>
              </a:extLst>
            </p:cNvPr>
            <p:cNvSpPr/>
            <p:nvPr/>
          </p:nvSpPr>
          <p:spPr>
            <a:xfrm>
              <a:off x="485592" y="2758999"/>
              <a:ext cx="67197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9CE4"/>
                  </a:solidFill>
                </a:rPr>
                <a:t>Data</a:t>
              </a:r>
              <a:endParaRPr lang="en-US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4FF1441-9BAD-FA4D-870E-80F8477561DA}"/>
                </a:ext>
              </a:extLst>
            </p:cNvPr>
            <p:cNvSpPr/>
            <p:nvPr/>
          </p:nvSpPr>
          <p:spPr>
            <a:xfrm>
              <a:off x="91433" y="3261401"/>
              <a:ext cx="106952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9CE4"/>
                  </a:solidFill>
                </a:rPr>
                <a:t>Answers</a:t>
              </a:r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460FE56-9E0C-2546-8B7E-880DC1986D12}"/>
                </a:ext>
              </a:extLst>
            </p:cNvPr>
            <p:cNvSpPr/>
            <p:nvPr/>
          </p:nvSpPr>
          <p:spPr>
            <a:xfrm>
              <a:off x="3768655" y="3206035"/>
              <a:ext cx="77457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9CE4"/>
                  </a:solidFill>
                </a:rPr>
                <a:t>Rules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295537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B7B12D31-5D3C-D645-8B8A-B31709E9919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graphicEl>
                                              <a:dgm id="{B7B12D31-5D3C-D645-8B8A-B31709E9919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A70B5D8B-9A06-B440-AE55-CEA70553298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graphicEl>
                                              <a:dgm id="{A70B5D8B-9A06-B440-AE55-CEA70553298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01C5D250-180A-6542-B9B5-F5D5D110454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graphicEl>
                                              <a:dgm id="{01C5D250-180A-6542-B9B5-F5D5D110454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 uiExpand="1">
        <p:bldSub>
          <a:bldDgm bld="one"/>
        </p:bldSub>
      </p:bldGraphic>
      <p:bldP spid="4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54E136-04E6-FF40-B66A-919FE6C8A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Basic Terminology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0C2D5667-177E-FA4B-AC4E-031F4B19D2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955805"/>
              </p:ext>
            </p:extLst>
          </p:nvPr>
        </p:nvGraphicFramePr>
        <p:xfrm>
          <a:off x="837941" y="1417029"/>
          <a:ext cx="7554518" cy="14882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2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92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792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7921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4810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032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7921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9609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Age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Education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Years of education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Marital status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Occupation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Sex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Label</a:t>
                      </a:r>
                    </a:p>
                  </a:txBody>
                  <a:tcPr marL="64294" marR="64294" marT="32147" marB="32147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6093">
                <a:tc>
                  <a:txBody>
                    <a:bodyPr/>
                    <a:lstStyle/>
                    <a:p>
                      <a:r>
                        <a:rPr lang="en-US" sz="1400" dirty="0"/>
                        <a:t>39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Bachelors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16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Single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Adm</a:t>
                      </a:r>
                      <a:r>
                        <a:rPr lang="en-US" sz="1400" dirty="0"/>
                        <a:t>-clerical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Male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-1</a:t>
                      </a:r>
                    </a:p>
                  </a:txBody>
                  <a:tcPr marL="64294" marR="64294" marT="32147" marB="32147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6093">
                <a:tc>
                  <a:txBody>
                    <a:bodyPr/>
                    <a:lstStyle/>
                    <a:p>
                      <a:r>
                        <a:rPr lang="en-US" sz="1400" dirty="0"/>
                        <a:t>31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Masters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18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Married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Engineering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Female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+1</a:t>
                      </a:r>
                    </a:p>
                  </a:txBody>
                  <a:tcPr marL="64294" marR="64294" marT="32147" marB="32147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D22BEF07-B7F5-804A-857E-72C2F5CF37AD}"/>
              </a:ext>
            </a:extLst>
          </p:cNvPr>
          <p:cNvSpPr txBox="1"/>
          <p:nvPr/>
        </p:nvSpPr>
        <p:spPr>
          <a:xfrm>
            <a:off x="803189" y="79454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Predict if a person earns &gt;$50K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0C206CB-8D72-DA4E-8C8D-DDE89FE90915}"/>
              </a:ext>
            </a:extLst>
          </p:cNvPr>
          <p:cNvSpPr/>
          <p:nvPr/>
        </p:nvSpPr>
        <p:spPr>
          <a:xfrm>
            <a:off x="825249" y="1954488"/>
            <a:ext cx="7554518" cy="436687"/>
          </a:xfrm>
          <a:prstGeom prst="rect">
            <a:avLst/>
          </a:prstGeom>
          <a:solidFill>
            <a:schemeClr val="lt1">
              <a:alpha val="30000"/>
            </a:schemeClr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C2BAC4-1C0F-BC44-8285-2AAC941B887A}"/>
              </a:ext>
            </a:extLst>
          </p:cNvPr>
          <p:cNvSpPr txBox="1"/>
          <p:nvPr/>
        </p:nvSpPr>
        <p:spPr>
          <a:xfrm>
            <a:off x="803189" y="3101546"/>
            <a:ext cx="57582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Training examples (rows)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874F058-594F-AB44-920A-26703086F283}"/>
              </a:ext>
            </a:extLst>
          </p:cNvPr>
          <p:cNvSpPr/>
          <p:nvPr/>
        </p:nvSpPr>
        <p:spPr>
          <a:xfrm>
            <a:off x="837941" y="1927385"/>
            <a:ext cx="1077356" cy="445111"/>
          </a:xfrm>
          <a:prstGeom prst="rect">
            <a:avLst/>
          </a:prstGeom>
          <a:solidFill>
            <a:schemeClr val="lt1">
              <a:alpha val="30000"/>
            </a:schemeClr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0371EA2-E390-B445-8054-2B420F636535}"/>
              </a:ext>
            </a:extLst>
          </p:cNvPr>
          <p:cNvSpPr/>
          <p:nvPr/>
        </p:nvSpPr>
        <p:spPr>
          <a:xfrm>
            <a:off x="1915297" y="1938612"/>
            <a:ext cx="1077356" cy="445111"/>
          </a:xfrm>
          <a:prstGeom prst="rect">
            <a:avLst/>
          </a:prstGeom>
          <a:solidFill>
            <a:schemeClr val="lt1">
              <a:alpha val="30000"/>
            </a:schemeClr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06E8280-6C21-3542-BAAF-E0539E43022F}"/>
              </a:ext>
            </a:extLst>
          </p:cNvPr>
          <p:cNvSpPr/>
          <p:nvPr/>
        </p:nvSpPr>
        <p:spPr>
          <a:xfrm>
            <a:off x="2999166" y="1956320"/>
            <a:ext cx="1077356" cy="445111"/>
          </a:xfrm>
          <a:prstGeom prst="rect">
            <a:avLst/>
          </a:prstGeom>
          <a:solidFill>
            <a:schemeClr val="lt1">
              <a:alpha val="30000"/>
            </a:schemeClr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B9BB302-BAFE-E84E-A62E-7D15B5F6ED28}"/>
              </a:ext>
            </a:extLst>
          </p:cNvPr>
          <p:cNvSpPr/>
          <p:nvPr/>
        </p:nvSpPr>
        <p:spPr>
          <a:xfrm>
            <a:off x="4063830" y="1935809"/>
            <a:ext cx="1077356" cy="445111"/>
          </a:xfrm>
          <a:prstGeom prst="rect">
            <a:avLst/>
          </a:prstGeom>
          <a:solidFill>
            <a:schemeClr val="lt1">
              <a:alpha val="30000"/>
            </a:schemeClr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28C43A3-A282-5D4D-BF40-0D2F6A19B3EC}"/>
              </a:ext>
            </a:extLst>
          </p:cNvPr>
          <p:cNvSpPr/>
          <p:nvPr/>
        </p:nvSpPr>
        <p:spPr>
          <a:xfrm>
            <a:off x="5157133" y="1956319"/>
            <a:ext cx="1080613" cy="445111"/>
          </a:xfrm>
          <a:prstGeom prst="rect">
            <a:avLst/>
          </a:prstGeom>
          <a:solidFill>
            <a:schemeClr val="lt1">
              <a:alpha val="30000"/>
            </a:schemeClr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734DF00-E495-A74E-891C-FEF3B3213B57}"/>
              </a:ext>
            </a:extLst>
          </p:cNvPr>
          <p:cNvSpPr/>
          <p:nvPr/>
        </p:nvSpPr>
        <p:spPr>
          <a:xfrm>
            <a:off x="6253693" y="1956318"/>
            <a:ext cx="1077356" cy="445111"/>
          </a:xfrm>
          <a:prstGeom prst="rect">
            <a:avLst/>
          </a:prstGeom>
          <a:solidFill>
            <a:schemeClr val="lt1">
              <a:alpha val="30000"/>
            </a:schemeClr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6874C59-DE14-F044-80DF-FA08BD25CF48}"/>
              </a:ext>
            </a:extLst>
          </p:cNvPr>
          <p:cNvSpPr txBox="1"/>
          <p:nvPr/>
        </p:nvSpPr>
        <p:spPr>
          <a:xfrm>
            <a:off x="803188" y="3615679"/>
            <a:ext cx="57582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Input features / x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9372A69-FFFB-784D-99B6-C8AB67472433}"/>
              </a:ext>
            </a:extLst>
          </p:cNvPr>
          <p:cNvSpPr txBox="1"/>
          <p:nvPr/>
        </p:nvSpPr>
        <p:spPr>
          <a:xfrm>
            <a:off x="803187" y="4042749"/>
            <a:ext cx="57582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Label / ground truth / y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3873167-3D9A-4840-AE5F-1B18470AC44B}"/>
              </a:ext>
            </a:extLst>
          </p:cNvPr>
          <p:cNvSpPr/>
          <p:nvPr/>
        </p:nvSpPr>
        <p:spPr>
          <a:xfrm>
            <a:off x="7331049" y="1927384"/>
            <a:ext cx="1077356" cy="445111"/>
          </a:xfrm>
          <a:prstGeom prst="rect">
            <a:avLst/>
          </a:prstGeom>
          <a:solidFill>
            <a:srgbClr val="FFFF00">
              <a:alpha val="30000"/>
            </a:srgbClr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5954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/>
      <p:bldP spid="13" grpId="1"/>
      <p:bldP spid="14" grpId="0"/>
      <p:bldP spid="14" grpId="1"/>
      <p:bldP spid="15" grpId="0" animBg="1"/>
      <p:bldP spid="15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54E136-04E6-FF40-B66A-919FE6C8A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Basic Terminology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0C2D5667-177E-FA4B-AC4E-031F4B19D216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37941" y="1417029"/>
          <a:ext cx="7554518" cy="14882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2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92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792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7921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4810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032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7921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9609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Age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Education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Years of education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Marital status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Occupation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Sex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Label</a:t>
                      </a:r>
                    </a:p>
                  </a:txBody>
                  <a:tcPr marL="64294" marR="64294" marT="32147" marB="32147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6093">
                <a:tc>
                  <a:txBody>
                    <a:bodyPr/>
                    <a:lstStyle/>
                    <a:p>
                      <a:r>
                        <a:rPr lang="en-US" sz="1400" dirty="0"/>
                        <a:t>39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Bachelors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16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Single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Adm</a:t>
                      </a:r>
                      <a:r>
                        <a:rPr lang="en-US" sz="1400" dirty="0"/>
                        <a:t>-clerical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Male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-1</a:t>
                      </a:r>
                    </a:p>
                  </a:txBody>
                  <a:tcPr marL="64294" marR="64294" marT="32147" marB="32147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6093">
                <a:tc>
                  <a:txBody>
                    <a:bodyPr/>
                    <a:lstStyle/>
                    <a:p>
                      <a:r>
                        <a:rPr lang="en-US" sz="1400" dirty="0"/>
                        <a:t>31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Masters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18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Married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Engineering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Female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+1</a:t>
                      </a:r>
                    </a:p>
                  </a:txBody>
                  <a:tcPr marL="64294" marR="64294" marT="32147" marB="32147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D22BEF07-B7F5-804A-857E-72C2F5CF37AD}"/>
              </a:ext>
            </a:extLst>
          </p:cNvPr>
          <p:cNvSpPr txBox="1"/>
          <p:nvPr/>
        </p:nvSpPr>
        <p:spPr>
          <a:xfrm>
            <a:off x="803189" y="794540"/>
            <a:ext cx="75892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One-hot encoding to convert categorical features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0371EA2-E390-B445-8054-2B420F636535}"/>
              </a:ext>
            </a:extLst>
          </p:cNvPr>
          <p:cNvSpPr/>
          <p:nvPr/>
        </p:nvSpPr>
        <p:spPr>
          <a:xfrm>
            <a:off x="1915297" y="1938612"/>
            <a:ext cx="1077356" cy="966696"/>
          </a:xfrm>
          <a:prstGeom prst="rect">
            <a:avLst/>
          </a:prstGeom>
          <a:solidFill>
            <a:schemeClr val="lt1">
              <a:alpha val="30000"/>
            </a:schemeClr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E6438014-A9FD-A744-AF97-DF04FB52D0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4664528"/>
              </p:ext>
            </p:extLst>
          </p:nvPr>
        </p:nvGraphicFramePr>
        <p:xfrm>
          <a:off x="803189" y="3066132"/>
          <a:ext cx="7554518" cy="14882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66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57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8528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7921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9195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6647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7921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9609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Age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Edu_Bachelors</a:t>
                      </a:r>
                      <a:endParaRPr lang="en-US" sz="1400" dirty="0"/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Edu_Masters</a:t>
                      </a:r>
                      <a:endParaRPr lang="en-US" sz="1400" dirty="0"/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Years of education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/>
                        <a:t>Marital_Single</a:t>
                      </a:r>
                      <a:endParaRPr lang="en-US" sz="1400" dirty="0"/>
                    </a:p>
                    <a:p>
                      <a:pPr algn="ctr"/>
                      <a:endParaRPr lang="en-US" sz="1400" dirty="0"/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…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Label</a:t>
                      </a:r>
                    </a:p>
                  </a:txBody>
                  <a:tcPr marL="64294" marR="64294" marT="32147" marB="32147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6093">
                <a:tc>
                  <a:txBody>
                    <a:bodyPr/>
                    <a:lstStyle/>
                    <a:p>
                      <a:r>
                        <a:rPr lang="en-US" sz="1400" dirty="0"/>
                        <a:t>39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16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…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-1</a:t>
                      </a:r>
                    </a:p>
                  </a:txBody>
                  <a:tcPr marL="64294" marR="64294" marT="32147" marB="32147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6093">
                <a:tc>
                  <a:txBody>
                    <a:bodyPr/>
                    <a:lstStyle/>
                    <a:p>
                      <a:r>
                        <a:rPr lang="en-US" sz="1400" dirty="0"/>
                        <a:t>31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18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…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+1</a:t>
                      </a:r>
                    </a:p>
                  </a:txBody>
                  <a:tcPr marL="64294" marR="64294" marT="32147" marB="32147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50986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160F0526-61A7-1C44-ADCC-245AB9DA938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54383302"/>
              </p:ext>
            </p:extLst>
          </p:nvPr>
        </p:nvGraphicFramePr>
        <p:xfrm>
          <a:off x="518984" y="1082040"/>
          <a:ext cx="7992556" cy="34652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2" name="Title 1">
            <a:extLst>
              <a:ext uri="{FF2B5EF4-FFF2-40B4-BE49-F238E27FC236}">
                <a16:creationId xmlns:a16="http://schemas.microsoft.com/office/drawing/2014/main" id="{FCC27D26-D177-8D4C-902E-DB0E295E0D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348" y="173424"/>
            <a:ext cx="9144000" cy="545741"/>
          </a:xfrm>
        </p:spPr>
        <p:txBody>
          <a:bodyPr anchor="ctr">
            <a:noAutofit/>
          </a:bodyPr>
          <a:lstStyle/>
          <a:p>
            <a:pPr algn="ctr"/>
            <a:r>
              <a:rPr lang="en-US" b="1" dirty="0"/>
              <a:t>Types of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3844256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3797F35-C3A1-3E4A-A665-42EBAB932F9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A3797F35-C3A1-3E4A-A665-42EBAB932F9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B306598-CA1E-0545-953D-0D2594B2566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graphicEl>
                                              <a:dgm id="{6B306598-CA1E-0545-953D-0D2594B2566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3DE3896-EDEC-1A47-8D2B-6B6BBD66848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graphicEl>
                                              <a:dgm id="{33DE3896-EDEC-1A47-8D2B-6B6BBD66848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4CF8C7B-D79A-6846-90FA-611E326A7AF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graphicEl>
                                              <a:dgm id="{D4CF8C7B-D79A-6846-90FA-611E326A7AF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EC7898E-B7DC-1B4E-9A16-C924DE306E6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graphicEl>
                                              <a:dgm id="{AEC7898E-B7DC-1B4E-9A16-C924DE306E6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3E5A4E2-5FBE-BB49-84D7-89918F502AC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graphicEl>
                                              <a:dgm id="{D3E5A4E2-5FBE-BB49-84D7-89918F502AC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 uiExpand="1">
        <p:bldSub>
          <a:bldDgm bld="one"/>
        </p:bldSub>
      </p:bldGraphic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itle 1">
            <a:extLst>
              <a:ext uri="{FF2B5EF4-FFF2-40B4-BE49-F238E27FC236}">
                <a16:creationId xmlns:a16="http://schemas.microsoft.com/office/drawing/2014/main" id="{EFA03C9D-0858-734E-9FC7-507D887179B0}"/>
              </a:ext>
            </a:extLst>
          </p:cNvPr>
          <p:cNvSpPr txBox="1">
            <a:spLocks/>
          </p:cNvSpPr>
          <p:nvPr/>
        </p:nvSpPr>
        <p:spPr>
          <a:xfrm>
            <a:off x="202354" y="1108820"/>
            <a:ext cx="6649859" cy="151863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i="0" kern="1200">
                <a:solidFill>
                  <a:schemeClr val="bg1"/>
                </a:solidFill>
                <a:latin typeface="Amazon Ember Regular" charset="0"/>
                <a:ea typeface="+mj-ea"/>
                <a:cs typeface="Amazon Ember Regular" charset="0"/>
              </a:defRPr>
            </a:lvl1pPr>
          </a:lstStyle>
          <a:p>
            <a:pPr>
              <a:lnSpc>
                <a:spcPts val="3560"/>
              </a:lnSpc>
            </a:pPr>
            <a:r>
              <a:rPr lang="en-US" sz="2400" dirty="0"/>
              <a:t>Inspired by the brain’s neurons</a:t>
            </a:r>
          </a:p>
          <a:p>
            <a:pPr>
              <a:lnSpc>
                <a:spcPts val="3560"/>
              </a:lnSpc>
            </a:pPr>
            <a:r>
              <a:rPr lang="en-US" sz="2400" dirty="0"/>
              <a:t>We have ~100B of them, and ~1Q Synapses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8D790A-5B3C-7942-A6E0-14ECDCF90D3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029BE4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risscrossEtching/>
                    </a14:imgEffect>
                    <a14:imgEffect>
                      <a14:sharpenSoften amount="-500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38995" y="415512"/>
            <a:ext cx="2510036" cy="2510036"/>
          </a:xfrm>
          <a:prstGeom prst="rect">
            <a:avLst/>
          </a:prstGeom>
        </p:spPr>
      </p:pic>
      <p:grpSp>
        <p:nvGrpSpPr>
          <p:cNvPr id="107" name="Group 106">
            <a:extLst>
              <a:ext uri="{FF2B5EF4-FFF2-40B4-BE49-F238E27FC236}">
                <a16:creationId xmlns:a16="http://schemas.microsoft.com/office/drawing/2014/main" id="{8B3D2A36-6B63-014F-B0CC-B9C45E81A3EF}"/>
              </a:ext>
            </a:extLst>
          </p:cNvPr>
          <p:cNvGrpSpPr/>
          <p:nvPr/>
        </p:nvGrpSpPr>
        <p:grpSpPr>
          <a:xfrm>
            <a:off x="330198" y="2307967"/>
            <a:ext cx="4802515" cy="2347199"/>
            <a:chOff x="330198" y="2444746"/>
            <a:chExt cx="4802515" cy="2210420"/>
          </a:xfrm>
        </p:grpSpPr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00540826-1C05-564A-B3C1-949B932F58E2}"/>
                </a:ext>
              </a:extLst>
            </p:cNvPr>
            <p:cNvGrpSpPr/>
            <p:nvPr/>
          </p:nvGrpSpPr>
          <p:grpSpPr>
            <a:xfrm>
              <a:off x="330198" y="2444746"/>
              <a:ext cx="4802515" cy="2210420"/>
              <a:chOff x="58987" y="2421025"/>
              <a:chExt cx="4802515" cy="2210420"/>
            </a:xfrm>
          </p:grpSpPr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EA5F1ADD-00C5-9942-AD27-15964ED68AA5}"/>
                  </a:ext>
                </a:extLst>
              </p:cNvPr>
              <p:cNvGrpSpPr/>
              <p:nvPr/>
            </p:nvGrpSpPr>
            <p:grpSpPr>
              <a:xfrm>
                <a:off x="1184545" y="3076017"/>
                <a:ext cx="457200" cy="457200"/>
                <a:chOff x="336788" y="2925547"/>
                <a:chExt cx="457200" cy="457200"/>
              </a:xfrm>
            </p:grpSpPr>
            <p:sp>
              <p:nvSpPr>
                <p:cNvPr id="41" name="Oval 40">
                  <a:extLst>
                    <a:ext uri="{FF2B5EF4-FFF2-40B4-BE49-F238E27FC236}">
                      <a16:creationId xmlns:a16="http://schemas.microsoft.com/office/drawing/2014/main" id="{971766B0-77E9-344A-B12F-8540E0B8D919}"/>
                    </a:ext>
                  </a:extLst>
                </p:cNvPr>
                <p:cNvSpPr/>
                <p:nvPr/>
              </p:nvSpPr>
              <p:spPr>
                <a:xfrm>
                  <a:off x="336788" y="2925547"/>
                  <a:ext cx="457200" cy="457200"/>
                </a:xfrm>
                <a:prstGeom prst="ellipse">
                  <a:avLst/>
                </a:prstGeom>
                <a:noFill/>
                <a:ln w="25400" cap="flat" cmpd="sng" algn="ctr">
                  <a:solidFill>
                    <a:srgbClr val="029BE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accent3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EBFFB14A-71FC-CB49-BE86-0C32B485E644}"/>
                    </a:ext>
                  </a:extLst>
                </p:cNvPr>
                <p:cNvSpPr txBox="1"/>
                <p:nvPr/>
              </p:nvSpPr>
              <p:spPr>
                <a:xfrm>
                  <a:off x="357650" y="2945440"/>
                  <a:ext cx="43633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solidFill>
                        <a:schemeClr val="bg1"/>
                      </a:solidFill>
                    </a:rPr>
                    <a:t>w</a:t>
                  </a:r>
                  <a:r>
                    <a:rPr lang="en-US" baseline="-25000" dirty="0">
                      <a:solidFill>
                        <a:schemeClr val="bg1"/>
                      </a:solidFill>
                    </a:rPr>
                    <a:t>1</a:t>
                  </a:r>
                </a:p>
              </p:txBody>
            </p:sp>
          </p:grpSp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5A939B46-48F6-AB4E-856D-183E9EEF81E5}"/>
                  </a:ext>
                </a:extLst>
              </p:cNvPr>
              <p:cNvGrpSpPr/>
              <p:nvPr/>
            </p:nvGrpSpPr>
            <p:grpSpPr>
              <a:xfrm>
                <a:off x="1184545" y="3625131"/>
                <a:ext cx="457200" cy="457200"/>
                <a:chOff x="336788" y="2925547"/>
                <a:chExt cx="457200" cy="457200"/>
              </a:xfrm>
            </p:grpSpPr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1DC24DC5-71A2-5A49-A9A2-5E44C3E338D3}"/>
                    </a:ext>
                  </a:extLst>
                </p:cNvPr>
                <p:cNvSpPr/>
                <p:nvPr/>
              </p:nvSpPr>
              <p:spPr>
                <a:xfrm>
                  <a:off x="336788" y="2925547"/>
                  <a:ext cx="457200" cy="457200"/>
                </a:xfrm>
                <a:prstGeom prst="ellipse">
                  <a:avLst/>
                </a:prstGeom>
                <a:noFill/>
                <a:ln w="25400" cap="flat" cmpd="sng" algn="ctr">
                  <a:solidFill>
                    <a:srgbClr val="029BE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accent3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0C0FD7F5-9358-C84C-B345-4B9B2E12E1E4}"/>
                    </a:ext>
                  </a:extLst>
                </p:cNvPr>
                <p:cNvSpPr txBox="1"/>
                <p:nvPr/>
              </p:nvSpPr>
              <p:spPr>
                <a:xfrm>
                  <a:off x="357650" y="2945440"/>
                  <a:ext cx="43633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solidFill>
                        <a:schemeClr val="bg1"/>
                      </a:solidFill>
                    </a:rPr>
                    <a:t>w</a:t>
                  </a:r>
                  <a:r>
                    <a:rPr lang="en-US" baseline="-25000" dirty="0">
                      <a:solidFill>
                        <a:schemeClr val="bg1"/>
                      </a:solidFill>
                    </a:rPr>
                    <a:t>2</a:t>
                  </a:r>
                </a:p>
              </p:txBody>
            </p:sp>
          </p:grpSp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CD32A113-80C5-614F-B93A-8EFB15F6852E}"/>
                  </a:ext>
                </a:extLst>
              </p:cNvPr>
              <p:cNvGrpSpPr/>
              <p:nvPr/>
            </p:nvGrpSpPr>
            <p:grpSpPr>
              <a:xfrm>
                <a:off x="1184545" y="4174245"/>
                <a:ext cx="457200" cy="457200"/>
                <a:chOff x="336788" y="2925547"/>
                <a:chExt cx="457200" cy="457200"/>
              </a:xfrm>
            </p:grpSpPr>
            <p:sp>
              <p:nvSpPr>
                <p:cNvPr id="50" name="Oval 49">
                  <a:extLst>
                    <a:ext uri="{FF2B5EF4-FFF2-40B4-BE49-F238E27FC236}">
                      <a16:creationId xmlns:a16="http://schemas.microsoft.com/office/drawing/2014/main" id="{EE17121D-42DF-2346-B8E1-75E28D556E3E}"/>
                    </a:ext>
                  </a:extLst>
                </p:cNvPr>
                <p:cNvSpPr/>
                <p:nvPr/>
              </p:nvSpPr>
              <p:spPr>
                <a:xfrm>
                  <a:off x="336788" y="2925547"/>
                  <a:ext cx="457200" cy="457200"/>
                </a:xfrm>
                <a:prstGeom prst="ellipse">
                  <a:avLst/>
                </a:prstGeom>
                <a:noFill/>
                <a:ln w="25400" cap="flat" cmpd="sng" algn="ctr">
                  <a:solidFill>
                    <a:srgbClr val="029BE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accent3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4F8A291D-232F-9440-91A5-8787B559AF57}"/>
                    </a:ext>
                  </a:extLst>
                </p:cNvPr>
                <p:cNvSpPr txBox="1"/>
                <p:nvPr/>
              </p:nvSpPr>
              <p:spPr>
                <a:xfrm>
                  <a:off x="357650" y="2945440"/>
                  <a:ext cx="43633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err="1">
                      <a:solidFill>
                        <a:schemeClr val="bg1"/>
                      </a:solidFill>
                    </a:rPr>
                    <a:t>w</a:t>
                  </a:r>
                  <a:r>
                    <a:rPr lang="en-US" baseline="-25000" dirty="0" err="1">
                      <a:solidFill>
                        <a:schemeClr val="bg1"/>
                      </a:solidFill>
                    </a:rPr>
                    <a:t>n</a:t>
                  </a:r>
                  <a:endParaRPr lang="en-US" baseline="-25000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F2D6AD0-66C9-F64E-A488-6730CD917381}"/>
                  </a:ext>
                </a:extLst>
              </p:cNvPr>
              <p:cNvSpPr txBox="1"/>
              <p:nvPr/>
            </p:nvSpPr>
            <p:spPr>
              <a:xfrm>
                <a:off x="276064" y="3119951"/>
                <a:ext cx="38504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x</a:t>
                </a:r>
                <a:r>
                  <a:rPr lang="en-US" baseline="-25000" dirty="0">
                    <a:solidFill>
                      <a:schemeClr val="bg1"/>
                    </a:solidFill>
                  </a:rPr>
                  <a:t>1</a:t>
                </a: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BE076A17-0044-9A4C-8461-108F8EB72DE6}"/>
                  </a:ext>
                </a:extLst>
              </p:cNvPr>
              <p:cNvSpPr txBox="1"/>
              <p:nvPr/>
            </p:nvSpPr>
            <p:spPr>
              <a:xfrm>
                <a:off x="265262" y="3647279"/>
                <a:ext cx="38504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x</a:t>
                </a:r>
                <a:r>
                  <a:rPr lang="en-US" baseline="-25000" dirty="0">
                    <a:solidFill>
                      <a:schemeClr val="bg1"/>
                    </a:solidFill>
                  </a:rPr>
                  <a:t>2</a:t>
                </a: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B30F832E-F3C5-7047-B000-B8B7A3D108A6}"/>
                  </a:ext>
                </a:extLst>
              </p:cNvPr>
              <p:cNvSpPr txBox="1"/>
              <p:nvPr/>
            </p:nvSpPr>
            <p:spPr>
              <a:xfrm>
                <a:off x="267692" y="4218179"/>
                <a:ext cx="38504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err="1">
                    <a:solidFill>
                      <a:schemeClr val="bg1"/>
                    </a:solidFill>
                  </a:rPr>
                  <a:t>x</a:t>
                </a:r>
                <a:r>
                  <a:rPr lang="en-US" baseline="-25000" dirty="0" err="1">
                    <a:solidFill>
                      <a:schemeClr val="bg1"/>
                    </a:solidFill>
                  </a:rPr>
                  <a:t>n</a:t>
                </a:r>
                <a:endParaRPr lang="en-US" baseline="-25000" dirty="0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931DD8A9-AE28-E447-ABA3-37B2858407BD}"/>
                  </a:ext>
                </a:extLst>
              </p:cNvPr>
              <p:cNvGrpSpPr/>
              <p:nvPr/>
            </p:nvGrpSpPr>
            <p:grpSpPr>
              <a:xfrm>
                <a:off x="2173556" y="3433022"/>
                <a:ext cx="817355" cy="815669"/>
                <a:chOff x="336788" y="2925545"/>
                <a:chExt cx="457200" cy="457200"/>
              </a:xfrm>
            </p:grpSpPr>
            <p:sp>
              <p:nvSpPr>
                <p:cNvPr id="59" name="Oval 58">
                  <a:extLst>
                    <a:ext uri="{FF2B5EF4-FFF2-40B4-BE49-F238E27FC236}">
                      <a16:creationId xmlns:a16="http://schemas.microsoft.com/office/drawing/2014/main" id="{A616AF62-BBE7-7E46-AF06-2A0CC3CF5C43}"/>
                    </a:ext>
                  </a:extLst>
                </p:cNvPr>
                <p:cNvSpPr/>
                <p:nvPr/>
              </p:nvSpPr>
              <p:spPr>
                <a:xfrm>
                  <a:off x="336788" y="2925545"/>
                  <a:ext cx="457200" cy="457200"/>
                </a:xfrm>
                <a:prstGeom prst="ellipse">
                  <a:avLst/>
                </a:prstGeom>
                <a:noFill/>
                <a:ln w="25400" cap="flat" cmpd="sng" algn="ctr">
                  <a:solidFill>
                    <a:srgbClr val="029BE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accent3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488B714E-3674-904C-9AF7-0DEFE58A1226}"/>
                    </a:ext>
                  </a:extLst>
                </p:cNvPr>
                <p:cNvSpPr txBox="1"/>
                <p:nvPr/>
              </p:nvSpPr>
              <p:spPr>
                <a:xfrm>
                  <a:off x="427839" y="2961419"/>
                  <a:ext cx="190714" cy="36228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3600" dirty="0" err="1">
                      <a:solidFill>
                        <a:schemeClr val="bg1"/>
                      </a:solidFill>
                    </a:rPr>
                    <a:t>Σ</a:t>
                  </a:r>
                  <a:endParaRPr lang="en-US" sz="4000" dirty="0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54B909B7-820B-F64E-B9C4-F1CF76407BDE}"/>
                  </a:ext>
                </a:extLst>
              </p:cNvPr>
              <p:cNvGrpSpPr/>
              <p:nvPr/>
            </p:nvGrpSpPr>
            <p:grpSpPr>
              <a:xfrm>
                <a:off x="3463654" y="3533220"/>
                <a:ext cx="514800" cy="545685"/>
                <a:chOff x="3386986" y="3508405"/>
                <a:chExt cx="514800" cy="556093"/>
              </a:xfrm>
            </p:grpSpPr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798C5C41-E917-F746-B2DA-D149D931177B}"/>
                    </a:ext>
                  </a:extLst>
                </p:cNvPr>
                <p:cNvSpPr/>
                <p:nvPr/>
              </p:nvSpPr>
              <p:spPr>
                <a:xfrm>
                  <a:off x="3386986" y="3587596"/>
                  <a:ext cx="419050" cy="476902"/>
                </a:xfrm>
                <a:prstGeom prst="rect">
                  <a:avLst/>
                </a:prstGeom>
                <a:noFill/>
                <a:ln w="19050">
                  <a:solidFill>
                    <a:srgbClr val="029BE4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8754D94B-20A1-4847-8E0C-1048011F4756}"/>
                    </a:ext>
                  </a:extLst>
                </p:cNvPr>
                <p:cNvSpPr txBox="1"/>
                <p:nvPr/>
              </p:nvSpPr>
              <p:spPr>
                <a:xfrm>
                  <a:off x="3386986" y="3508405"/>
                  <a:ext cx="514800" cy="53320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800" dirty="0">
                      <a:solidFill>
                        <a:schemeClr val="bg1"/>
                      </a:solidFill>
                    </a:rPr>
                    <a:t>φ</a:t>
                  </a:r>
                  <a:endParaRPr lang="en-US" sz="4000" dirty="0">
                    <a:solidFill>
                      <a:schemeClr val="bg1"/>
                    </a:solidFill>
                  </a:endParaRPr>
                </a:p>
              </p:txBody>
            </p:sp>
          </p:grpSp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6D32F786-888D-7549-9F4E-F9BC235F06C5}"/>
                  </a:ext>
                </a:extLst>
              </p:cNvPr>
              <p:cNvCxnSpPr>
                <a:stCxn id="53" idx="3"/>
                <a:endCxn id="41" idx="2"/>
              </p:cNvCxnSpPr>
              <p:nvPr/>
            </p:nvCxnSpPr>
            <p:spPr>
              <a:xfrm>
                <a:off x="661106" y="3304617"/>
                <a:ext cx="523439" cy="0"/>
              </a:xfrm>
              <a:prstGeom prst="straightConnector1">
                <a:avLst/>
              </a:prstGeom>
              <a:ln>
                <a:solidFill>
                  <a:srgbClr val="029BE4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Arrow Connector 64">
                <a:extLst>
                  <a:ext uri="{FF2B5EF4-FFF2-40B4-BE49-F238E27FC236}">
                    <a16:creationId xmlns:a16="http://schemas.microsoft.com/office/drawing/2014/main" id="{668FB90B-21E4-414C-8CCE-FEBBBA58BA43}"/>
                  </a:ext>
                </a:extLst>
              </p:cNvPr>
              <p:cNvCxnSpPr/>
              <p:nvPr/>
            </p:nvCxnSpPr>
            <p:spPr>
              <a:xfrm>
                <a:off x="650304" y="3848486"/>
                <a:ext cx="523439" cy="0"/>
              </a:xfrm>
              <a:prstGeom prst="straightConnector1">
                <a:avLst/>
              </a:prstGeom>
              <a:ln>
                <a:solidFill>
                  <a:srgbClr val="029BE4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Arrow Connector 65">
                <a:extLst>
                  <a:ext uri="{FF2B5EF4-FFF2-40B4-BE49-F238E27FC236}">
                    <a16:creationId xmlns:a16="http://schemas.microsoft.com/office/drawing/2014/main" id="{45FA952A-AAB0-B04C-8EC6-33C4BF0D7892}"/>
                  </a:ext>
                </a:extLst>
              </p:cNvPr>
              <p:cNvCxnSpPr/>
              <p:nvPr/>
            </p:nvCxnSpPr>
            <p:spPr>
              <a:xfrm>
                <a:off x="650303" y="4402845"/>
                <a:ext cx="523439" cy="0"/>
              </a:xfrm>
              <a:prstGeom prst="straightConnector1">
                <a:avLst/>
              </a:prstGeom>
              <a:ln>
                <a:solidFill>
                  <a:srgbClr val="029BE4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Arrow Connector 66">
                <a:extLst>
                  <a:ext uri="{FF2B5EF4-FFF2-40B4-BE49-F238E27FC236}">
                    <a16:creationId xmlns:a16="http://schemas.microsoft.com/office/drawing/2014/main" id="{6A6C1F2D-BF47-1743-8950-DD31CF3E740F}"/>
                  </a:ext>
                </a:extLst>
              </p:cNvPr>
              <p:cNvCxnSpPr>
                <a:cxnSpLocks/>
                <a:stCxn id="41" idx="6"/>
                <a:endCxn id="59" idx="1"/>
              </p:cNvCxnSpPr>
              <p:nvPr/>
            </p:nvCxnSpPr>
            <p:spPr>
              <a:xfrm>
                <a:off x="1641745" y="3304617"/>
                <a:ext cx="651510" cy="247854"/>
              </a:xfrm>
              <a:prstGeom prst="straightConnector1">
                <a:avLst/>
              </a:prstGeom>
              <a:ln>
                <a:solidFill>
                  <a:srgbClr val="029BE4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Arrow Connector 75">
                <a:extLst>
                  <a:ext uri="{FF2B5EF4-FFF2-40B4-BE49-F238E27FC236}">
                    <a16:creationId xmlns:a16="http://schemas.microsoft.com/office/drawing/2014/main" id="{B59EFA8A-491D-194F-A9F6-0F65CDB5BE77}"/>
                  </a:ext>
                </a:extLst>
              </p:cNvPr>
              <p:cNvCxnSpPr>
                <a:cxnSpLocks/>
                <a:stCxn id="45" idx="6"/>
                <a:endCxn id="59" idx="2"/>
              </p:cNvCxnSpPr>
              <p:nvPr/>
            </p:nvCxnSpPr>
            <p:spPr>
              <a:xfrm flipV="1">
                <a:off x="1641745" y="3840853"/>
                <a:ext cx="531811" cy="12878"/>
              </a:xfrm>
              <a:prstGeom prst="straightConnector1">
                <a:avLst/>
              </a:prstGeom>
              <a:ln>
                <a:solidFill>
                  <a:srgbClr val="029BE4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Arrow Connector 76">
                <a:extLst>
                  <a:ext uri="{FF2B5EF4-FFF2-40B4-BE49-F238E27FC236}">
                    <a16:creationId xmlns:a16="http://schemas.microsoft.com/office/drawing/2014/main" id="{738A7879-9EA5-5842-B6B3-6DF1679FC993}"/>
                  </a:ext>
                </a:extLst>
              </p:cNvPr>
              <p:cNvCxnSpPr>
                <a:cxnSpLocks/>
                <a:stCxn id="50" idx="6"/>
                <a:endCxn id="59" idx="3"/>
              </p:cNvCxnSpPr>
              <p:nvPr/>
            </p:nvCxnSpPr>
            <p:spPr>
              <a:xfrm flipV="1">
                <a:off x="1641745" y="4129235"/>
                <a:ext cx="651510" cy="273610"/>
              </a:xfrm>
              <a:prstGeom prst="straightConnector1">
                <a:avLst/>
              </a:prstGeom>
              <a:ln>
                <a:solidFill>
                  <a:srgbClr val="029BE4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Arrow Connector 77">
                <a:extLst>
                  <a:ext uri="{FF2B5EF4-FFF2-40B4-BE49-F238E27FC236}">
                    <a16:creationId xmlns:a16="http://schemas.microsoft.com/office/drawing/2014/main" id="{928088D2-CED9-DB49-BCB9-36D1E78FE8F4}"/>
                  </a:ext>
                </a:extLst>
              </p:cNvPr>
              <p:cNvCxnSpPr>
                <a:cxnSpLocks/>
                <a:stCxn id="59" idx="6"/>
                <a:endCxn id="21" idx="1"/>
              </p:cNvCxnSpPr>
              <p:nvPr/>
            </p:nvCxnSpPr>
            <p:spPr>
              <a:xfrm>
                <a:off x="2990911" y="3840857"/>
                <a:ext cx="472743" cy="4060"/>
              </a:xfrm>
              <a:prstGeom prst="straightConnector1">
                <a:avLst/>
              </a:prstGeom>
              <a:ln>
                <a:solidFill>
                  <a:srgbClr val="029BE4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Arrow Connector 78">
                <a:extLst>
                  <a:ext uri="{FF2B5EF4-FFF2-40B4-BE49-F238E27FC236}">
                    <a16:creationId xmlns:a16="http://schemas.microsoft.com/office/drawing/2014/main" id="{F4938FBA-4487-AF4C-8695-93137BD94673}"/>
                  </a:ext>
                </a:extLst>
              </p:cNvPr>
              <p:cNvCxnSpPr>
                <a:cxnSpLocks/>
                <a:stCxn id="21" idx="3"/>
              </p:cNvCxnSpPr>
              <p:nvPr/>
            </p:nvCxnSpPr>
            <p:spPr>
              <a:xfrm>
                <a:off x="3882704" y="3844917"/>
                <a:ext cx="438994" cy="0"/>
              </a:xfrm>
              <a:prstGeom prst="straightConnector1">
                <a:avLst/>
              </a:prstGeom>
              <a:ln>
                <a:solidFill>
                  <a:srgbClr val="029BE4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279ED7DC-045F-2D48-BEC9-894A20CB1FB2}"/>
                  </a:ext>
                </a:extLst>
              </p:cNvPr>
              <p:cNvSpPr txBox="1"/>
              <p:nvPr/>
            </p:nvSpPr>
            <p:spPr>
              <a:xfrm>
                <a:off x="58987" y="2459257"/>
                <a:ext cx="84644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i="1" dirty="0">
                    <a:solidFill>
                      <a:schemeClr val="bg1"/>
                    </a:solidFill>
                  </a:rPr>
                  <a:t>Inputs</a:t>
                </a:r>
                <a:endParaRPr lang="en-US" i="1" baseline="-25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6D01D4C6-C5E3-314B-A3B3-ECEDCAED4509}"/>
                  </a:ext>
                </a:extLst>
              </p:cNvPr>
              <p:cNvSpPr txBox="1"/>
              <p:nvPr/>
            </p:nvSpPr>
            <p:spPr>
              <a:xfrm>
                <a:off x="854354" y="2472968"/>
                <a:ext cx="106427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i="1" dirty="0">
                    <a:solidFill>
                      <a:schemeClr val="bg1"/>
                    </a:solidFill>
                  </a:rPr>
                  <a:t>Weights</a:t>
                </a:r>
                <a:endParaRPr lang="en-US" i="1" baseline="-25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D6E45B37-A983-2448-8D63-7162732D72ED}"/>
                  </a:ext>
                </a:extLst>
              </p:cNvPr>
              <p:cNvSpPr txBox="1"/>
              <p:nvPr/>
            </p:nvSpPr>
            <p:spPr>
              <a:xfrm>
                <a:off x="2956541" y="2421025"/>
                <a:ext cx="1365157" cy="3478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i="1" dirty="0">
                    <a:solidFill>
                      <a:schemeClr val="bg1"/>
                    </a:solidFill>
                  </a:rPr>
                  <a:t>Activation</a:t>
                </a:r>
                <a:endParaRPr lang="en-US" i="1" baseline="-25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376A3AAF-2E28-2642-B730-89BCA1026997}"/>
                  </a:ext>
                </a:extLst>
              </p:cNvPr>
              <p:cNvSpPr txBox="1"/>
              <p:nvPr/>
            </p:nvSpPr>
            <p:spPr>
              <a:xfrm>
                <a:off x="4346702" y="3552691"/>
                <a:ext cx="5148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chemeClr val="bg1"/>
                    </a:solidFill>
                  </a:rPr>
                  <a:t>𝑦</a:t>
                </a:r>
              </a:p>
            </p:txBody>
          </p:sp>
        </p:grp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60C6ABA1-0B1B-6F4C-9428-3C5CA0BF01C4}"/>
                </a:ext>
              </a:extLst>
            </p:cNvPr>
            <p:cNvSpPr txBox="1"/>
            <p:nvPr/>
          </p:nvSpPr>
          <p:spPr>
            <a:xfrm rot="5400000">
              <a:off x="552648" y="4010110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…</a:t>
              </a:r>
              <a:endParaRPr lang="en-US" baseline="-25000" dirty="0">
                <a:solidFill>
                  <a:schemeClr val="bg1"/>
                </a:solidFill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B3D0EDA1-B795-6747-B645-AACD82755676}"/>
                  </a:ext>
                </a:extLst>
              </p:cNvPr>
              <p:cNvSpPr txBox="1"/>
              <p:nvPr/>
            </p:nvSpPr>
            <p:spPr>
              <a:xfrm>
                <a:off x="5281923" y="3119631"/>
                <a:ext cx="3351331" cy="1225015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nary>
                        <m:naryPr>
                          <m:chr m:val="∑"/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sz="2800" b="0" i="1" baseline="-2500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b="0" i="1" baseline="-2500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e>
                      </m:nary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B3D0EDA1-B795-6747-B645-AACD827556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1923" y="3119631"/>
                <a:ext cx="3351331" cy="1225015"/>
              </a:xfrm>
              <a:prstGeom prst="rect">
                <a:avLst/>
              </a:prstGeom>
              <a:blipFill>
                <a:blip r:embed="rId5"/>
                <a:stretch>
                  <a:fillRect l="-1880" t="-113265" r="-376" b="-165306"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Title 1">
            <a:extLst>
              <a:ext uri="{FF2B5EF4-FFF2-40B4-BE49-F238E27FC236}">
                <a16:creationId xmlns:a16="http://schemas.microsoft.com/office/drawing/2014/main" id="{B40C754E-73E1-4E4C-B139-933BF79A8D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788" y="114935"/>
            <a:ext cx="8512243" cy="927283"/>
          </a:xfrm>
        </p:spPr>
        <p:txBody>
          <a:bodyPr anchor="ctr"/>
          <a:lstStyle/>
          <a:p>
            <a:pPr algn="ctr"/>
            <a:r>
              <a:rPr lang="en-US" b="1" dirty="0"/>
              <a:t>(Artificial) Neural Networks (ANN)</a:t>
            </a: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5DF0CFA1-8370-AD4B-826E-0369AD449F2E}"/>
              </a:ext>
            </a:extLst>
          </p:cNvPr>
          <p:cNvSpPr/>
          <p:nvPr/>
        </p:nvSpPr>
        <p:spPr>
          <a:xfrm>
            <a:off x="2638512" y="2755858"/>
            <a:ext cx="457200" cy="457200"/>
          </a:xfrm>
          <a:prstGeom prst="ellipse">
            <a:avLst/>
          </a:prstGeom>
          <a:noFill/>
          <a:ln w="25400" cap="flat" cmpd="sng" algn="ctr">
            <a:solidFill>
              <a:srgbClr val="029BE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36595A2-3031-B948-A106-83F380795067}"/>
              </a:ext>
            </a:extLst>
          </p:cNvPr>
          <p:cNvSpPr txBox="1"/>
          <p:nvPr/>
        </p:nvSpPr>
        <p:spPr>
          <a:xfrm>
            <a:off x="2710659" y="279301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</a:t>
            </a:r>
            <a:endParaRPr lang="en-US" baseline="-25000" dirty="0">
              <a:solidFill>
                <a:schemeClr val="bg1"/>
              </a:solidFill>
            </a:endParaRP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AD4065E3-E442-6A42-88D2-6DD82383590B}"/>
              </a:ext>
            </a:extLst>
          </p:cNvPr>
          <p:cNvCxnSpPr>
            <a:cxnSpLocks/>
            <a:stCxn id="46" idx="4"/>
            <a:endCxn id="59" idx="0"/>
          </p:cNvCxnSpPr>
          <p:nvPr/>
        </p:nvCxnSpPr>
        <p:spPr>
          <a:xfrm flipH="1">
            <a:off x="2853445" y="3213058"/>
            <a:ext cx="13667" cy="169528"/>
          </a:xfrm>
          <a:prstGeom prst="straightConnector1">
            <a:avLst/>
          </a:prstGeom>
          <a:ln>
            <a:solidFill>
              <a:srgbClr val="029BE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2B6A15E8-2E13-AD43-9A3B-8DB8946799AB}"/>
              </a:ext>
            </a:extLst>
          </p:cNvPr>
          <p:cNvSpPr txBox="1"/>
          <p:nvPr/>
        </p:nvSpPr>
        <p:spPr>
          <a:xfrm>
            <a:off x="2512333" y="2301762"/>
            <a:ext cx="695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bg1"/>
                </a:solidFill>
              </a:rPr>
              <a:t>Bias</a:t>
            </a:r>
            <a:endParaRPr lang="en-US" i="1" baseline="-25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3897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uiExpand="1" build="p"/>
      <p:bldP spid="10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8" y="114935"/>
            <a:ext cx="8512243" cy="927283"/>
          </a:xfrm>
        </p:spPr>
        <p:txBody>
          <a:bodyPr anchor="ctr"/>
          <a:lstStyle/>
          <a:p>
            <a:pPr algn="ctr"/>
            <a:r>
              <a:rPr lang="en-US" b="1" dirty="0"/>
              <a:t>Deep Neural Networks</a:t>
            </a:r>
          </a:p>
        </p:txBody>
      </p:sp>
      <p:sp>
        <p:nvSpPr>
          <p:cNvPr id="73" name="Title 1">
            <a:extLst>
              <a:ext uri="{FF2B5EF4-FFF2-40B4-BE49-F238E27FC236}">
                <a16:creationId xmlns:a16="http://schemas.microsoft.com/office/drawing/2014/main" id="{EFA03C9D-0858-734E-9FC7-507D887179B0}"/>
              </a:ext>
            </a:extLst>
          </p:cNvPr>
          <p:cNvSpPr txBox="1">
            <a:spLocks/>
          </p:cNvSpPr>
          <p:nvPr/>
        </p:nvSpPr>
        <p:spPr>
          <a:xfrm>
            <a:off x="202355" y="1108820"/>
            <a:ext cx="3114428" cy="34000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i="0" kern="1200">
                <a:solidFill>
                  <a:schemeClr val="bg1"/>
                </a:solidFill>
                <a:latin typeface="Amazon Ember Regular" charset="0"/>
                <a:ea typeface="+mj-ea"/>
                <a:cs typeface="Amazon Ember Regular" charset="0"/>
              </a:defRPr>
            </a:lvl1pPr>
          </a:lstStyle>
          <a:p>
            <a:pPr marL="342900" indent="-342900">
              <a:lnSpc>
                <a:spcPts val="356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Non-linear</a:t>
            </a:r>
          </a:p>
          <a:p>
            <a:pPr marL="342900" indent="-342900">
              <a:lnSpc>
                <a:spcPts val="356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Hierarchical </a:t>
            </a:r>
            <a:br>
              <a:rPr lang="en-US" sz="2400" dirty="0"/>
            </a:br>
            <a:r>
              <a:rPr lang="en-US" sz="2400" dirty="0"/>
              <a:t>feature learning</a:t>
            </a:r>
          </a:p>
          <a:p>
            <a:pPr marL="342900" indent="-342900">
              <a:lnSpc>
                <a:spcPts val="356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Scalable architecture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EBADE543-F47D-0648-AA59-E95B95C833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6783" y="1277208"/>
            <a:ext cx="5457397" cy="2676954"/>
          </a:xfrm>
          <a:prstGeom prst="rect">
            <a:avLst/>
          </a:prstGeom>
        </p:spPr>
      </p:pic>
      <p:sp>
        <p:nvSpPr>
          <p:cNvPr id="39" name="Title 1">
            <a:extLst>
              <a:ext uri="{FF2B5EF4-FFF2-40B4-BE49-F238E27FC236}">
                <a16:creationId xmlns:a16="http://schemas.microsoft.com/office/drawing/2014/main" id="{E50CFF9E-C0B7-4F42-960F-C9CC0FCD3FB6}"/>
              </a:ext>
            </a:extLst>
          </p:cNvPr>
          <p:cNvSpPr txBox="1">
            <a:spLocks/>
          </p:cNvSpPr>
          <p:nvPr/>
        </p:nvSpPr>
        <p:spPr>
          <a:xfrm>
            <a:off x="3316782" y="3885152"/>
            <a:ext cx="5457397" cy="69271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i="0" kern="1200">
                <a:solidFill>
                  <a:schemeClr val="bg1"/>
                </a:solidFill>
                <a:latin typeface="Amazon Ember Regular" charset="0"/>
                <a:ea typeface="+mj-ea"/>
                <a:cs typeface="Amazon Ember Regular" charset="0"/>
              </a:defRPr>
            </a:lvl1pPr>
          </a:lstStyle>
          <a:p>
            <a:pPr algn="ctr">
              <a:lnSpc>
                <a:spcPts val="3560"/>
              </a:lnSpc>
            </a:pPr>
            <a:r>
              <a:rPr lang="en-US" sz="2400" dirty="0"/>
              <a:t>A Multilayer Perceptron (MLP)</a:t>
            </a:r>
          </a:p>
        </p:txBody>
      </p:sp>
    </p:spTree>
    <p:extLst>
      <p:ext uri="{BB962C8B-B14F-4D97-AF65-F5344CB8AC3E}">
        <p14:creationId xmlns:p14="http://schemas.microsoft.com/office/powerpoint/2010/main" val="2155462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" y="698500"/>
            <a:ext cx="9004300" cy="3746500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336789" y="114936"/>
            <a:ext cx="8205304" cy="545741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Linear and non-linear separability</a:t>
            </a:r>
          </a:p>
        </p:txBody>
      </p:sp>
    </p:spTree>
    <p:extLst>
      <p:ext uri="{BB962C8B-B14F-4D97-AF65-F5344CB8AC3E}">
        <p14:creationId xmlns:p14="http://schemas.microsoft.com/office/powerpoint/2010/main" val="1037628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11339-E962-0F49-A62A-75B823CEC5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712967"/>
          </a:xfrm>
        </p:spPr>
        <p:txBody>
          <a:bodyPr/>
          <a:lstStyle/>
          <a:p>
            <a:pPr algn="ctr"/>
            <a:r>
              <a:rPr lang="en-US" b="1" dirty="0"/>
              <a:t>Activation Functions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1F0805E-9F4B-214B-AA87-502AB252B42C}"/>
              </a:ext>
            </a:extLst>
          </p:cNvPr>
          <p:cNvSpPr/>
          <p:nvPr/>
        </p:nvSpPr>
        <p:spPr>
          <a:xfrm>
            <a:off x="444843" y="827903"/>
            <a:ext cx="809725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Determine how the neuron fires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Represent non-linearity</a:t>
            </a:r>
          </a:p>
        </p:txBody>
      </p:sp>
      <p:pic>
        <p:nvPicPr>
          <p:cNvPr id="3074" name="Picture 2" descr="https://www.learnopencv.com/wp-content/uploads/2017/10/relu-activation-function-1.png">
            <a:extLst>
              <a:ext uri="{FF2B5EF4-FFF2-40B4-BE49-F238E27FC236}">
                <a16:creationId xmlns:a16="http://schemas.microsoft.com/office/drawing/2014/main" id="{16D67B3F-ACA5-D14B-84A8-13D35AC93B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1284" y="1658899"/>
            <a:ext cx="4108622" cy="2962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s://www.learnopencv.com/wp-content/uploads/2017/10/sigmoid-activation-function.png">
            <a:extLst>
              <a:ext uri="{FF2B5EF4-FFF2-40B4-BE49-F238E27FC236}">
                <a16:creationId xmlns:a16="http://schemas.microsoft.com/office/drawing/2014/main" id="{A1ABA944-CDE4-E045-8160-F75AA32416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789" y="1658899"/>
            <a:ext cx="4108622" cy="2962527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5433178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11339-E962-0F49-A62A-75B823CEC5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712967"/>
          </a:xfrm>
        </p:spPr>
        <p:txBody>
          <a:bodyPr/>
          <a:lstStyle/>
          <a:p>
            <a:pPr algn="ctr"/>
            <a:r>
              <a:rPr lang="en-US" b="1" dirty="0"/>
              <a:t>Bias term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1F0805E-9F4B-214B-AA87-502AB252B42C}"/>
              </a:ext>
            </a:extLst>
          </p:cNvPr>
          <p:cNvSpPr/>
          <p:nvPr/>
        </p:nvSpPr>
        <p:spPr>
          <a:xfrm>
            <a:off x="444843" y="827903"/>
            <a:ext cx="809725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Each neuron has a bias associated with it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Moves the activation left or right on x-axis</a:t>
            </a:r>
          </a:p>
        </p:txBody>
      </p:sp>
      <p:pic>
        <p:nvPicPr>
          <p:cNvPr id="3078" name="Picture 6" descr="https://www.learnopencv.com/wp-content/uploads/2017/10/sigmoid-activation-function.png">
            <a:extLst>
              <a:ext uri="{FF2B5EF4-FFF2-40B4-BE49-F238E27FC236}">
                <a16:creationId xmlns:a16="http://schemas.microsoft.com/office/drawing/2014/main" id="{A1ABA944-CDE4-E045-8160-F75AA32416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094" y="1658900"/>
            <a:ext cx="4108622" cy="2962527"/>
          </a:xfrm>
          <a:prstGeom prst="rect">
            <a:avLst/>
          </a:prstGeom>
          <a:solidFill>
            <a:schemeClr val="bg1"/>
          </a:solidFill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CC0B9DC-DAAA-534D-A054-D8ADE3D7DFE3}"/>
                  </a:ext>
                </a:extLst>
              </p:cNvPr>
              <p:cNvSpPr txBox="1"/>
              <p:nvPr/>
            </p:nvSpPr>
            <p:spPr>
              <a:xfrm>
                <a:off x="5512916" y="3119631"/>
                <a:ext cx="3631084" cy="1225015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nary>
                        <m:naryPr>
                          <m:chr m:val="∑"/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sz="2800" b="0" i="1" baseline="-2500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b="0" i="1" baseline="-2500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 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CC0B9DC-DAAA-534D-A054-D8ADE3D7DF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2916" y="3119631"/>
                <a:ext cx="3631084" cy="1225015"/>
              </a:xfrm>
              <a:prstGeom prst="rect">
                <a:avLst/>
              </a:prstGeom>
              <a:blipFill>
                <a:blip r:embed="rId3"/>
                <a:stretch>
                  <a:fillRect t="-113265" b="-165306"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39263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07EB5A-00B1-7D4F-8A0A-050E7082B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Parameters and Hyperparameters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F5BEDB2-B7AF-D445-90F0-2E557FA5EFC3}"/>
              </a:ext>
            </a:extLst>
          </p:cNvPr>
          <p:cNvSpPr txBox="1">
            <a:spLocks/>
          </p:cNvSpPr>
          <p:nvPr/>
        </p:nvSpPr>
        <p:spPr>
          <a:xfrm>
            <a:off x="336789" y="768032"/>
            <a:ext cx="8205304" cy="3553926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40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Parameters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dirty="0"/>
              <a:t>Numeric values in the model: weights and biases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dirty="0"/>
              <a:t>Learned during training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Hyperparameters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dirty="0"/>
              <a:t>Values set for the training session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dirty="0"/>
              <a:t>Numeric e.g. mini-batch size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dirty="0"/>
              <a:t>Non-numeric e.g. which algorithm to use for optimization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Hyperparameter optimization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dirty="0"/>
              <a:t>Outer layer of learning / searching for hyperparameters</a:t>
            </a:r>
          </a:p>
        </p:txBody>
      </p:sp>
    </p:spTree>
    <p:extLst>
      <p:ext uri="{BB962C8B-B14F-4D97-AF65-F5344CB8AC3E}">
        <p14:creationId xmlns:p14="http://schemas.microsoft.com/office/powerpoint/2010/main" val="3077231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BADE3-24FF-EB4C-83B6-74B991B78C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Self-introduction: Simon Corston-Oliver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0818138-0154-4C4E-B0FC-6704AED2D0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41798" y="947866"/>
            <a:ext cx="2368550" cy="3552825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71AAF07-603C-664F-B91D-109D3D660563}"/>
              </a:ext>
            </a:extLst>
          </p:cNvPr>
          <p:cNvSpPr txBox="1"/>
          <p:nvPr/>
        </p:nvSpPr>
        <p:spPr>
          <a:xfrm>
            <a:off x="2995575" y="947866"/>
            <a:ext cx="6148425" cy="1698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AWS AI, Deep Engine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Computational Linguist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Python aficionado</a:t>
            </a:r>
          </a:p>
        </p:txBody>
      </p:sp>
    </p:spTree>
    <p:extLst>
      <p:ext uri="{BB962C8B-B14F-4D97-AF65-F5344CB8AC3E}">
        <p14:creationId xmlns:p14="http://schemas.microsoft.com/office/powerpoint/2010/main" val="1811570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8" y="114935"/>
            <a:ext cx="8512243" cy="927283"/>
          </a:xfrm>
        </p:spPr>
        <p:txBody>
          <a:bodyPr anchor="ctr"/>
          <a:lstStyle/>
          <a:p>
            <a:pPr algn="ctr"/>
            <a:r>
              <a:rPr lang="en-US" b="1" dirty="0"/>
              <a:t>Training to estimate parameters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EBADE543-F47D-0648-AA59-E95B95C833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789" y="1042217"/>
            <a:ext cx="2974822" cy="3257933"/>
          </a:xfrm>
          <a:prstGeom prst="rect">
            <a:avLst/>
          </a:prstGeom>
        </p:spPr>
      </p:pic>
      <p:sp>
        <p:nvSpPr>
          <p:cNvPr id="39" name="Title 1">
            <a:extLst>
              <a:ext uri="{FF2B5EF4-FFF2-40B4-BE49-F238E27FC236}">
                <a16:creationId xmlns:a16="http://schemas.microsoft.com/office/drawing/2014/main" id="{E50CFF9E-C0B7-4F42-960F-C9CC0FCD3FB6}"/>
              </a:ext>
            </a:extLst>
          </p:cNvPr>
          <p:cNvSpPr txBox="1">
            <a:spLocks/>
          </p:cNvSpPr>
          <p:nvPr/>
        </p:nvSpPr>
        <p:spPr>
          <a:xfrm>
            <a:off x="3311611" y="1042216"/>
            <a:ext cx="5537420" cy="355449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i="0" kern="1200">
                <a:solidFill>
                  <a:schemeClr val="bg1"/>
                </a:solidFill>
                <a:latin typeface="Amazon Ember Regular" charset="0"/>
                <a:ea typeface="+mj-ea"/>
                <a:cs typeface="Amazon Ember Regular" charset="0"/>
              </a:defRPr>
            </a:lvl1pPr>
          </a:lstStyle>
          <a:p>
            <a:pPr marL="342900" indent="-342900">
              <a:lnSpc>
                <a:spcPts val="356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One parameter per connection</a:t>
            </a:r>
          </a:p>
          <a:p>
            <a:pPr marL="342900" indent="-342900">
              <a:lnSpc>
                <a:spcPts val="356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One bias per neuron</a:t>
            </a:r>
          </a:p>
          <a:p>
            <a:pPr marL="342900" indent="-342900">
              <a:lnSpc>
                <a:spcPts val="356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Find the values that minimize the loss on training data</a:t>
            </a:r>
          </a:p>
          <a:p>
            <a:pPr marL="342900" indent="-342900">
              <a:lnSpc>
                <a:spcPts val="3560"/>
              </a:lnSpc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L="342900" indent="-342900">
              <a:lnSpc>
                <a:spcPts val="3560"/>
              </a:lnSpc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lnSpc>
                <a:spcPts val="3560"/>
              </a:lnSpc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lnSpc>
                <a:spcPts val="3560"/>
              </a:lnSpc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554795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F0325-D213-4A4D-9553-770E79BE1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Accuracy vs. Loss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07F61E-2A2A-D445-A6B5-A42891D44E33}"/>
              </a:ext>
            </a:extLst>
          </p:cNvPr>
          <p:cNvSpPr txBox="1">
            <a:spLocks/>
          </p:cNvSpPr>
          <p:nvPr/>
        </p:nvSpPr>
        <p:spPr>
          <a:xfrm>
            <a:off x="336789" y="768032"/>
            <a:ext cx="8205304" cy="3553926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40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Accuracy: A percentage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dirty="0"/>
              <a:t>Correct or not per example; Not differentiable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Loss: calculated during training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dirty="0"/>
              <a:t>How far off is the current model?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dirty="0"/>
              <a:t>Continuous value. Differentiable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Common loss functions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dirty="0"/>
              <a:t>Mean squared error (regression)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dirty="0"/>
              <a:t>Cross entropy: log of difference in probability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During training, minimize loss with an optimizer</a:t>
            </a:r>
          </a:p>
        </p:txBody>
      </p:sp>
    </p:spTree>
    <p:extLst>
      <p:ext uri="{BB962C8B-B14F-4D97-AF65-F5344CB8AC3E}">
        <p14:creationId xmlns:p14="http://schemas.microsoft.com/office/powerpoint/2010/main" val="2481734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8" y="114935"/>
            <a:ext cx="8512243" cy="927283"/>
          </a:xfrm>
        </p:spPr>
        <p:txBody>
          <a:bodyPr anchor="ctr"/>
          <a:lstStyle/>
          <a:p>
            <a:pPr algn="ctr"/>
            <a:r>
              <a:rPr lang="en-US" b="1" dirty="0"/>
              <a:t>Basic Optimizer: Stochastic Gradient Descent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EBADE543-F47D-0648-AA59-E95B95C833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789" y="1042217"/>
            <a:ext cx="2974822" cy="3257933"/>
          </a:xfrm>
          <a:prstGeom prst="rect">
            <a:avLst/>
          </a:prstGeom>
        </p:spPr>
      </p:pic>
      <p:sp>
        <p:nvSpPr>
          <p:cNvPr id="39" name="Title 1">
            <a:extLst>
              <a:ext uri="{FF2B5EF4-FFF2-40B4-BE49-F238E27FC236}">
                <a16:creationId xmlns:a16="http://schemas.microsoft.com/office/drawing/2014/main" id="{E50CFF9E-C0B7-4F42-960F-C9CC0FCD3FB6}"/>
              </a:ext>
            </a:extLst>
          </p:cNvPr>
          <p:cNvSpPr txBox="1">
            <a:spLocks/>
          </p:cNvSpPr>
          <p:nvPr/>
        </p:nvSpPr>
        <p:spPr>
          <a:xfrm>
            <a:off x="3311611" y="947611"/>
            <a:ext cx="5537420" cy="383445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i="0" kern="1200">
                <a:solidFill>
                  <a:schemeClr val="bg1"/>
                </a:solidFill>
                <a:latin typeface="Amazon Ember Regular" charset="0"/>
                <a:ea typeface="+mj-ea"/>
                <a:cs typeface="Amazon Ember Regular" charset="0"/>
              </a:defRPr>
            </a:lvl1pPr>
          </a:lstStyle>
          <a:p>
            <a:pPr marL="342900" indent="-342900">
              <a:lnSpc>
                <a:spcPts val="3560"/>
              </a:lnSpc>
              <a:buFont typeface="Arial" panose="020B0604020202020204" pitchFamily="34" charset="0"/>
              <a:buChar char="•"/>
            </a:pPr>
            <a:r>
              <a:rPr lang="en-US" sz="2400" dirty="0" err="1"/>
              <a:t>Init</a:t>
            </a:r>
            <a:r>
              <a:rPr lang="en-US" sz="2400" dirty="0"/>
              <a:t> </a:t>
            </a:r>
            <a:r>
              <a:rPr lang="en-US" sz="2400" dirty="0" err="1"/>
              <a:t>params</a:t>
            </a:r>
            <a:r>
              <a:rPr lang="en-US" sz="2400" dirty="0"/>
              <a:t> with random values</a:t>
            </a:r>
          </a:p>
          <a:p>
            <a:pPr marL="342900" indent="-342900">
              <a:lnSpc>
                <a:spcPts val="356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Divide data: train, validate, test</a:t>
            </a:r>
          </a:p>
          <a:p>
            <a:pPr marL="342900" indent="-342900">
              <a:lnSpc>
                <a:spcPts val="356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Shuffle training set</a:t>
            </a:r>
          </a:p>
          <a:p>
            <a:pPr marL="342900" indent="-342900">
              <a:lnSpc>
                <a:spcPts val="356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For each training example:</a:t>
            </a:r>
          </a:p>
          <a:p>
            <a:pPr marL="800100" lvl="1" indent="-342900">
              <a:lnSpc>
                <a:spcPts val="356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Feed forward, calculate output</a:t>
            </a:r>
          </a:p>
          <a:p>
            <a:pPr marL="800100" lvl="1" indent="-342900">
              <a:lnSpc>
                <a:spcPts val="356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Compare to truth</a:t>
            </a:r>
          </a:p>
          <a:p>
            <a:pPr marL="800100" lvl="1" indent="-342900">
              <a:lnSpc>
                <a:spcPts val="356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Calculate loss and gradient</a:t>
            </a:r>
          </a:p>
          <a:p>
            <a:pPr marL="800100" lvl="1" indent="-342900">
              <a:lnSpc>
                <a:spcPts val="356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Backpropagate values to update</a:t>
            </a:r>
          </a:p>
          <a:p>
            <a:pPr marL="342900" indent="-342900">
              <a:lnSpc>
                <a:spcPts val="3560"/>
              </a:lnSpc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lnSpc>
                <a:spcPts val="3560"/>
              </a:lnSpc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lnSpc>
                <a:spcPts val="3560"/>
              </a:lnSpc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751766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Gradient Descent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ttp://blog.datumbox.com/wp-content/uploads/2013/10/gradient-descen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400" y="1042192"/>
            <a:ext cx="6422496" cy="334371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04055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A236A-95C1-BD40-81DB-24F626347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Show me some code!</a:t>
            </a:r>
          </a:p>
        </p:txBody>
      </p:sp>
    </p:spTree>
    <p:extLst>
      <p:ext uri="{BB962C8B-B14F-4D97-AF65-F5344CB8AC3E}">
        <p14:creationId xmlns:p14="http://schemas.microsoft.com/office/powerpoint/2010/main" val="22071114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32238" y="128506"/>
            <a:ext cx="6314303" cy="1237613"/>
          </a:xfrm>
        </p:spPr>
        <p:txBody>
          <a:bodyPr anchor="ctr">
            <a:normAutofit/>
          </a:bodyPr>
          <a:lstStyle/>
          <a:p>
            <a:pPr algn="ctr"/>
            <a:r>
              <a:rPr lang="en-US" sz="2400" dirty="0">
                <a:hlinkClick r:id="rId3"/>
              </a:rPr>
              <a:t>http://mxnet.io</a:t>
            </a:r>
            <a:endParaRPr lang="en-US" sz="2400" dirty="0"/>
          </a:p>
          <a:p>
            <a:pPr algn="ctr"/>
            <a:r>
              <a:rPr lang="en-US" sz="2400" dirty="0">
                <a:hlinkClick r:id="rId4"/>
              </a:rPr>
              <a:t>http://discuss.mxnet.io</a:t>
            </a:r>
            <a:r>
              <a:rPr lang="en-US" sz="2400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5E6EB2-4AA9-9645-AFAD-201528356C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935" y="128506"/>
            <a:ext cx="1247303" cy="124730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2AEC672-67E7-5449-8C2A-045D5581ED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92222" y="1979629"/>
            <a:ext cx="1189037" cy="11188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06A9D47-2772-5B4D-9129-8AEF1C517DA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3689" r="20753"/>
          <a:stretch/>
        </p:blipFill>
        <p:spPr>
          <a:xfrm>
            <a:off x="5035552" y="1979629"/>
            <a:ext cx="1128944" cy="1143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5777D56-1D0E-FB4A-AEBF-4F4CA07E7B9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6759"/>
          <a:stretch/>
        </p:blipFill>
        <p:spPr>
          <a:xfrm>
            <a:off x="6964760" y="2021498"/>
            <a:ext cx="1212385" cy="1143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D0AF2A1-F37E-4E44-943B-8C6AA0912626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EAEAEA"/>
              </a:clrFrom>
              <a:clrTo>
                <a:srgbClr val="EAEAE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45846" y="1988467"/>
            <a:ext cx="1189037" cy="110113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46D2AB0-D0E2-434D-B5C2-0B81B878A6F4}"/>
              </a:ext>
            </a:extLst>
          </p:cNvPr>
          <p:cNvSpPr txBox="1"/>
          <p:nvPr/>
        </p:nvSpPr>
        <p:spPr>
          <a:xfrm>
            <a:off x="453859" y="3173938"/>
            <a:ext cx="22111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/</a:t>
            </a:r>
            <a:r>
              <a:rPr lang="en-US" sz="2000" dirty="0" err="1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apachemxnet</a:t>
            </a:r>
            <a:endParaRPr lang="en-US" sz="2000" dirty="0">
              <a:solidFill>
                <a:schemeClr val="bg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F544E59-D95D-9045-A3E7-88646F143264}"/>
              </a:ext>
            </a:extLst>
          </p:cNvPr>
          <p:cNvSpPr txBox="1"/>
          <p:nvPr/>
        </p:nvSpPr>
        <p:spPr>
          <a:xfrm>
            <a:off x="2411442" y="3177046"/>
            <a:ext cx="22563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@</a:t>
            </a:r>
            <a:r>
              <a:rPr lang="en-US" sz="2000" dirty="0" err="1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ApacheMXNet</a:t>
            </a:r>
            <a:endParaRPr lang="en-US" sz="2000" dirty="0">
              <a:solidFill>
                <a:schemeClr val="bg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EC5CCD3-0EFC-184E-B68B-97CDDBE80BA7}"/>
              </a:ext>
            </a:extLst>
          </p:cNvPr>
          <p:cNvSpPr txBox="1"/>
          <p:nvPr/>
        </p:nvSpPr>
        <p:spPr>
          <a:xfrm>
            <a:off x="4560930" y="3164498"/>
            <a:ext cx="20781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@</a:t>
            </a:r>
            <a:r>
              <a:rPr lang="en-US" sz="2000" dirty="0" err="1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ApacheMXNet</a:t>
            </a:r>
            <a:endParaRPr lang="en-US" sz="2000" dirty="0">
              <a:solidFill>
                <a:schemeClr val="bg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BDE5764-285E-6A45-9338-69112F778577}"/>
              </a:ext>
            </a:extLst>
          </p:cNvPr>
          <p:cNvSpPr txBox="1"/>
          <p:nvPr/>
        </p:nvSpPr>
        <p:spPr>
          <a:xfrm>
            <a:off x="6882414" y="3178214"/>
            <a:ext cx="13770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/r/</a:t>
            </a:r>
            <a:r>
              <a:rPr lang="en-US" sz="2000" dirty="0" err="1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mxnet</a:t>
            </a:r>
            <a:endParaRPr lang="en-US" sz="2000" dirty="0">
              <a:solidFill>
                <a:schemeClr val="bg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4454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7CA2B891-4B53-464F-9FB7-C1DDF623A7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7735" b="33921"/>
          <a:stretch/>
        </p:blipFill>
        <p:spPr>
          <a:xfrm>
            <a:off x="10972799" y="10791680"/>
            <a:ext cx="2743201" cy="1636857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D78496DA-8184-444D-A40A-40F39C2FE6A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7735" b="33921"/>
          <a:stretch/>
        </p:blipFill>
        <p:spPr>
          <a:xfrm>
            <a:off x="11125199" y="10944080"/>
            <a:ext cx="2743201" cy="1636857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5E749BBA-35B7-4B4A-A0E0-6CF7C024FDDA}"/>
              </a:ext>
            </a:extLst>
          </p:cNvPr>
          <p:cNvSpPr txBox="1">
            <a:spLocks/>
          </p:cNvSpPr>
          <p:nvPr/>
        </p:nvSpPr>
        <p:spPr>
          <a:xfrm>
            <a:off x="631757" y="114934"/>
            <a:ext cx="8512243" cy="9272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i="0" kern="1200">
                <a:solidFill>
                  <a:schemeClr val="bg1"/>
                </a:solidFill>
                <a:latin typeface="Amazon Ember Regular" charset="0"/>
                <a:ea typeface="+mj-ea"/>
                <a:cs typeface="Amazon Ember Regular" charset="0"/>
              </a:defRPr>
            </a:lvl1pPr>
          </a:lstStyle>
          <a:p>
            <a:pPr algn="ctr"/>
            <a:r>
              <a:rPr lang="en-US" b="1" dirty="0"/>
              <a:t>Apache MXNet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02451A-31AB-6E41-BB59-24D451B9EF8E}"/>
              </a:ext>
            </a:extLst>
          </p:cNvPr>
          <p:cNvSpPr txBox="1"/>
          <p:nvPr/>
        </p:nvSpPr>
        <p:spPr>
          <a:xfrm>
            <a:off x="631757" y="1174193"/>
            <a:ext cx="6148425" cy="3360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Apache (incubating) open source project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Framework for NNs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Created by academia (CMU and UW)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Adopted by AWS as DNN framework of choice, Nov 2016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Widely used within Amazon 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4206B53-457C-8545-B063-24A2B2611E54}"/>
              </a:ext>
            </a:extLst>
          </p:cNvPr>
          <p:cNvGrpSpPr/>
          <p:nvPr/>
        </p:nvGrpSpPr>
        <p:grpSpPr>
          <a:xfrm>
            <a:off x="6545466" y="1329508"/>
            <a:ext cx="2074607" cy="2092522"/>
            <a:chOff x="6788535" y="1647578"/>
            <a:chExt cx="2074607" cy="209252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9C456EC-72CE-9B40-B977-0482122BA3A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23251" y="1647578"/>
              <a:ext cx="1605176" cy="1605176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E2358D5A-69C3-0040-9E59-513A49CC3E7A}"/>
                </a:ext>
              </a:extLst>
            </p:cNvPr>
            <p:cNvSpPr/>
            <p:nvPr/>
          </p:nvSpPr>
          <p:spPr>
            <a:xfrm>
              <a:off x="6788535" y="3339990"/>
              <a:ext cx="2074607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  <a:hlinkClick r:id="rId5"/>
                </a:rPr>
                <a:t>http://mxnet.io</a:t>
              </a:r>
              <a:r>
                <a:rPr lang="en-US" sz="2000" dirty="0">
                  <a:solidFill>
                    <a:schemeClr val="bg1"/>
                  </a:solidFill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 </a:t>
              </a:r>
              <a:endParaRPr 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1082338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770FE-4672-8140-B252-9EE1CFDA59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GPUs and CPUs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FA3DC4-B42E-FA45-8748-BD2CF231A2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GPUs have thousands of cores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Can do matrix operations in parallel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Ideal for Deep Learning: 100X faster than CPU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NVIDIA GPUs with CUDA library commonly used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Apache MXNet helps us manage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dirty="0"/>
              <a:t>Moving data to/from GPU(s)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dirty="0"/>
              <a:t>Doing GPU calculations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CPU for data preprocessing, certain math functions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Common: Train on GPU, predict on CPU</a:t>
            </a:r>
          </a:p>
        </p:txBody>
      </p:sp>
    </p:spTree>
    <p:extLst>
      <p:ext uri="{BB962C8B-B14F-4D97-AF65-F5344CB8AC3E}">
        <p14:creationId xmlns:p14="http://schemas.microsoft.com/office/powerpoint/2010/main" val="363944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2E59A-19B0-8749-B502-6457463672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Roadmap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31960ABE-CAD8-A24B-AC9A-5F2C247393F0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590923988"/>
              </p:ext>
            </p:extLst>
          </p:nvPr>
        </p:nvGraphicFramePr>
        <p:xfrm>
          <a:off x="333375" y="1012825"/>
          <a:ext cx="8229800" cy="34718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7785520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7CA2B891-4B53-464F-9FB7-C1DDF623A7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7735" b="33921"/>
          <a:stretch/>
        </p:blipFill>
        <p:spPr>
          <a:xfrm>
            <a:off x="10972799" y="10791680"/>
            <a:ext cx="2743201" cy="1636857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D78496DA-8184-444D-A40A-40F39C2FE6A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7735" b="33921"/>
          <a:stretch/>
        </p:blipFill>
        <p:spPr>
          <a:xfrm>
            <a:off x="11125199" y="10944080"/>
            <a:ext cx="2743201" cy="1636857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5E749BBA-35B7-4B4A-A0E0-6CF7C024FDDA}"/>
              </a:ext>
            </a:extLst>
          </p:cNvPr>
          <p:cNvSpPr txBox="1">
            <a:spLocks/>
          </p:cNvSpPr>
          <p:nvPr/>
        </p:nvSpPr>
        <p:spPr>
          <a:xfrm>
            <a:off x="631757" y="114934"/>
            <a:ext cx="8512243" cy="9272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i="0" kern="1200">
                <a:solidFill>
                  <a:schemeClr val="bg1"/>
                </a:solidFill>
                <a:latin typeface="Amazon Ember Regular" charset="0"/>
                <a:ea typeface="+mj-ea"/>
                <a:cs typeface="Amazon Ember Regular" charset="0"/>
              </a:defRPr>
            </a:lvl1pPr>
          </a:lstStyle>
          <a:p>
            <a:pPr algn="ctr"/>
            <a:r>
              <a:rPr lang="en-US" b="1" dirty="0"/>
              <a:t>Apache </a:t>
            </a:r>
            <a:r>
              <a:rPr lang="en-US" b="1" dirty="0" err="1"/>
              <a:t>MXNet</a:t>
            </a:r>
            <a:r>
              <a:rPr lang="en-US" b="1" dirty="0"/>
              <a:t> - Highlights</a:t>
            </a:r>
          </a:p>
        </p:txBody>
      </p:sp>
      <p:graphicFrame>
        <p:nvGraphicFramePr>
          <p:cNvPr id="20" name="Diagram 19">
            <a:extLst>
              <a:ext uri="{FF2B5EF4-FFF2-40B4-BE49-F238E27FC236}">
                <a16:creationId xmlns:a16="http://schemas.microsoft.com/office/drawing/2014/main" id="{89A4B8D4-2C17-4C43-BD52-330E7FA4DAB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04475860"/>
              </p:ext>
            </p:extLst>
          </p:nvPr>
        </p:nvGraphicFramePr>
        <p:xfrm>
          <a:off x="522514" y="1082040"/>
          <a:ext cx="8015844" cy="34652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481391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dgm id="{A3797F35-C3A1-3E4A-A665-42EBAB932F9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>
                                            <p:graphicEl>
                                              <a:dgm id="{A3797F35-C3A1-3E4A-A665-42EBAB932F9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dgm id="{6B306598-CA1E-0545-953D-0D2594B2566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>
                                            <p:graphicEl>
                                              <a:dgm id="{6B306598-CA1E-0545-953D-0D2594B2566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dgm id="{33DE3896-EDEC-1A47-8D2B-6B6BBD66848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>
                                            <p:graphicEl>
                                              <a:dgm id="{33DE3896-EDEC-1A47-8D2B-6B6BBD66848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dgm id="{D4CF8C7B-D79A-6846-90FA-611E326A7AF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>
                                            <p:graphicEl>
                                              <a:dgm id="{D4CF8C7B-D79A-6846-90FA-611E326A7AF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dgm id="{AEC7898E-B7DC-1B4E-9A16-C924DE306E6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">
                                            <p:graphicEl>
                                              <a:dgm id="{AEC7898E-B7DC-1B4E-9A16-C924DE306E6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dgm id="{D3E5A4E2-5FBE-BB49-84D7-89918F502AC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">
                                            <p:graphicEl>
                                              <a:dgm id="{D3E5A4E2-5FBE-BB49-84D7-89918F502AC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0" grpId="0" uiExpand="1">
        <p:bldSub>
          <a:bldDgm bld="one"/>
        </p:bldSub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81399-20B8-0F44-A1AF-B4508B964C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Why do machine learning?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70133B-2092-6846-A953-1E57A4C703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33575" y="3892378"/>
            <a:ext cx="8112268" cy="815546"/>
          </a:xfrm>
        </p:spPr>
        <p:txBody>
          <a:bodyPr/>
          <a:lstStyle/>
          <a:p>
            <a:r>
              <a:rPr lang="en-US" dirty="0"/>
              <a:t>How many cats?</a:t>
            </a:r>
          </a:p>
          <a:p>
            <a:r>
              <a:rPr lang="en-US" dirty="0"/>
              <a:t>Complex tasks where you can’t code up explicit solutions</a:t>
            </a:r>
          </a:p>
          <a:p>
            <a:endParaRPr lang="en-US" dirty="0"/>
          </a:p>
        </p:txBody>
      </p:sp>
      <p:pic>
        <p:nvPicPr>
          <p:cNvPr id="5" name="Picture 4" descr="impossibly-cute-puppy-8.jpg">
            <a:extLst>
              <a:ext uri="{FF2B5EF4-FFF2-40B4-BE49-F238E27FC236}">
                <a16:creationId xmlns:a16="http://schemas.microsoft.com/office/drawing/2014/main" id="{88DBC613-22A6-134D-9A4D-3BAEE2FA77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409700"/>
            <a:ext cx="2209800" cy="1969322"/>
          </a:xfrm>
          <a:prstGeom prst="rect">
            <a:avLst/>
          </a:prstGeom>
        </p:spPr>
      </p:pic>
      <p:pic>
        <p:nvPicPr>
          <p:cNvPr id="6" name="Picture 5" descr="baby cub.jpg">
            <a:extLst>
              <a:ext uri="{FF2B5EF4-FFF2-40B4-BE49-F238E27FC236}">
                <a16:creationId xmlns:a16="http://schemas.microsoft.com/office/drawing/2014/main" id="{ACEA9E09-A8A9-5848-B312-FBD931859B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1409700"/>
            <a:ext cx="2590800" cy="1943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AEF02AF-12FB-9545-991F-5383420BE4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5600" y="1333501"/>
            <a:ext cx="1066800" cy="1986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108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8" y="114935"/>
            <a:ext cx="8512243" cy="927283"/>
          </a:xfrm>
        </p:spPr>
        <p:txBody>
          <a:bodyPr anchor="ctr"/>
          <a:lstStyle/>
          <a:p>
            <a:pPr algn="ctr"/>
            <a:r>
              <a:rPr lang="en-US" b="1" dirty="0"/>
              <a:t>Deep Learning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36788" y="794886"/>
            <a:ext cx="8512243" cy="9272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i="0" kern="1200">
                <a:solidFill>
                  <a:schemeClr val="bg1"/>
                </a:solidFill>
                <a:latin typeface="Amazon Ember Regular" charset="0"/>
                <a:ea typeface="+mj-ea"/>
                <a:cs typeface="Amazon Ember Regular" charset="0"/>
              </a:defRPr>
            </a:lvl1pPr>
          </a:lstStyle>
          <a:p>
            <a:pPr algn="ctr"/>
            <a:r>
              <a:rPr lang="en-US" dirty="0"/>
              <a:t>Human-level (or better) performance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652" y="1945810"/>
            <a:ext cx="2441743" cy="2590335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25B4567-90E0-D743-B648-5CF79194A7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9265" y="1945810"/>
            <a:ext cx="2793572" cy="26138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0ADE025-8686-9948-B76E-89950A188A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71267" y="4005118"/>
            <a:ext cx="1735996" cy="912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364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DA29E3-A194-9644-AD1C-702827C0E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When not to use machine learning?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9CE6EA-F8F4-1C4E-A569-5A4EF7B6EE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3575" y="1012507"/>
            <a:ext cx="8229600" cy="3472073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USA Social Security numbers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Stripping suffixes off English words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Exact numerical solution required</a:t>
            </a:r>
          </a:p>
        </p:txBody>
      </p:sp>
    </p:spTree>
    <p:extLst>
      <p:ext uri="{BB962C8B-B14F-4D97-AF65-F5344CB8AC3E}">
        <p14:creationId xmlns:p14="http://schemas.microsoft.com/office/powerpoint/2010/main" val="2202074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DeckTemplate-AWS">
  <a:themeElements>
    <a:clrScheme name="AWS Colors">
      <a:dk1>
        <a:srgbClr val="1D516C"/>
      </a:dk1>
      <a:lt1>
        <a:srgbClr val="FFFFFF"/>
      </a:lt1>
      <a:dk2>
        <a:srgbClr val="1D516C"/>
      </a:dk2>
      <a:lt2>
        <a:srgbClr val="F8F8F8"/>
      </a:lt2>
      <a:accent1>
        <a:srgbClr val="FF9900"/>
      </a:accent1>
      <a:accent2>
        <a:srgbClr val="00A1C9"/>
      </a:accent2>
      <a:accent3>
        <a:srgbClr val="007DBC"/>
      </a:accent3>
      <a:accent4>
        <a:srgbClr val="69AF34"/>
      </a:accent4>
      <a:accent5>
        <a:srgbClr val="EB5F07"/>
      </a:accent5>
      <a:accent6>
        <a:srgbClr val="545B64"/>
      </a:accent6>
      <a:hlink>
        <a:srgbClr val="00E0EA"/>
      </a:hlink>
      <a:folHlink>
        <a:srgbClr val="0069E2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6">
            <a:lumMod val="50000"/>
          </a:schemeClr>
        </a:solidFill>
        <a:ln>
          <a:noFill/>
        </a:ln>
        <a:effectLst/>
      </a:spPr>
      <a:bodyPr rtlCol="0" anchor="ctr"/>
      <a:lstStyle>
        <a:defPPr algn="ctr">
          <a:defRPr dirty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AWS_Deck_Template.potx" id="{956C5B2E-0233-4212-9383-50A039694C0C}" vid="{0176EEA5-D87D-4097-B356-86DC884F454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26A3D6C04DFD740953BA1B2B9E62D60" ma:contentTypeVersion="0" ma:contentTypeDescription="Create a new document." ma:contentTypeScope="" ma:versionID="26617cd14cd3af163c0e97ff614e520a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c64490b4aec6201516c3a874156f37b2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>
  <documentManagement/>
</p:properties>
</file>

<file path=customXml/itemProps1.xml><?xml version="1.0" encoding="utf-8"?>
<ds:datastoreItem xmlns:ds="http://schemas.openxmlformats.org/officeDocument/2006/customXml" ds:itemID="{705B35A6-8B52-46A5-AE45-B98C6459DC1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1A3258A-222C-4488-825E-7520D001FB7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C597C89A-FD0C-431E-81F6-90225B937683}">
  <ds:schemaRefs>
    <ds:schemaRef ds:uri="http://schemas.microsoft.com/office/infopath/2007/PartnerControls"/>
    <ds:schemaRef ds:uri="http://www.w3.org/XML/1998/namespace"/>
    <ds:schemaRef ds:uri="http://schemas.microsoft.com/office/2006/documentManagement/types"/>
    <ds:schemaRef ds:uri="http://purl.org/dc/dcmitype/"/>
    <ds:schemaRef ds:uri="http://schemas.openxmlformats.org/package/2006/metadata/core-properties"/>
    <ds:schemaRef ds:uri="http://purl.org/dc/terms/"/>
    <ds:schemaRef ds:uri="http://schemas.microsoft.com/office/2006/metadata/properties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DeckTemplate_AWS</Template>
  <TotalTime>30700</TotalTime>
  <Words>1041</Words>
  <Application>Microsoft Macintosh PowerPoint</Application>
  <PresentationFormat>On-screen Show (16:9)</PresentationFormat>
  <Paragraphs>273</Paragraphs>
  <Slides>25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5" baseType="lpstr">
      <vt:lpstr>Amazon Ember</vt:lpstr>
      <vt:lpstr>Amazon Ember Light</vt:lpstr>
      <vt:lpstr>Amazon Ember Regular</vt:lpstr>
      <vt:lpstr>Arial</vt:lpstr>
      <vt:lpstr>Calibri</vt:lpstr>
      <vt:lpstr>Cambria Math</vt:lpstr>
      <vt:lpstr>Consolas</vt:lpstr>
      <vt:lpstr>Lucida Console</vt:lpstr>
      <vt:lpstr>Times New Roman</vt:lpstr>
      <vt:lpstr>DeckTemplate-AWS</vt:lpstr>
      <vt:lpstr>PowerPoint Presentation</vt:lpstr>
      <vt:lpstr>Self-introduction: Simon Corston-Oliver</vt:lpstr>
      <vt:lpstr>PowerPoint Presentation</vt:lpstr>
      <vt:lpstr>GPUs and CPUs</vt:lpstr>
      <vt:lpstr>Roadmap</vt:lpstr>
      <vt:lpstr>PowerPoint Presentation</vt:lpstr>
      <vt:lpstr>Why do machine learning?</vt:lpstr>
      <vt:lpstr>Deep Learning</vt:lpstr>
      <vt:lpstr>When not to use machine learning?</vt:lpstr>
      <vt:lpstr>Situating Deep Learning</vt:lpstr>
      <vt:lpstr>Basic Terminology</vt:lpstr>
      <vt:lpstr>Basic Terminology</vt:lpstr>
      <vt:lpstr>Types of Machine Learning</vt:lpstr>
      <vt:lpstr>(Artificial) Neural Networks (ANN)</vt:lpstr>
      <vt:lpstr>Deep Neural Networks</vt:lpstr>
      <vt:lpstr>PowerPoint Presentation</vt:lpstr>
      <vt:lpstr>Activation Functions</vt:lpstr>
      <vt:lpstr>Bias term</vt:lpstr>
      <vt:lpstr>Parameters and Hyperparameters</vt:lpstr>
      <vt:lpstr>Training to estimate parameters</vt:lpstr>
      <vt:lpstr>Accuracy vs. Loss</vt:lpstr>
      <vt:lpstr>Basic Optimizer: Stochastic Gradient Descent</vt:lpstr>
      <vt:lpstr>Gradient Descent </vt:lpstr>
      <vt:lpstr>Show me some code!</vt:lpstr>
      <vt:lpstr>PowerPoint Presentation</vt:lpstr>
    </vt:vector>
  </TitlesOfParts>
  <Company/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276</cp:revision>
  <cp:lastPrinted>2018-01-25T02:02:45Z</cp:lastPrinted>
  <dcterms:created xsi:type="dcterms:W3CDTF">2016-06-17T18:22:10Z</dcterms:created>
  <dcterms:modified xsi:type="dcterms:W3CDTF">2018-07-15T21:36:04Z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0x010100D26A3D6C04DFD740953BA1B2B9E62D60</vt:lpwstr>
  </property>
</Properties>
</file>